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62"/>
  </p:notesMasterIdLst>
  <p:sldIdLst>
    <p:sldId id="333" r:id="rId2"/>
    <p:sldId id="395" r:id="rId3"/>
    <p:sldId id="415" r:id="rId4"/>
    <p:sldId id="659" r:id="rId5"/>
    <p:sldId id="413" r:id="rId6"/>
    <p:sldId id="648" r:id="rId7"/>
    <p:sldId id="646" r:id="rId8"/>
    <p:sldId id="647" r:id="rId9"/>
    <p:sldId id="654" r:id="rId10"/>
    <p:sldId id="649" r:id="rId11"/>
    <p:sldId id="650" r:id="rId12"/>
    <p:sldId id="651" r:id="rId13"/>
    <p:sldId id="652" r:id="rId14"/>
    <p:sldId id="675" r:id="rId15"/>
    <p:sldId id="665" r:id="rId16"/>
    <p:sldId id="704" r:id="rId17"/>
    <p:sldId id="653" r:id="rId18"/>
    <p:sldId id="705" r:id="rId19"/>
    <p:sldId id="706" r:id="rId20"/>
    <p:sldId id="666" r:id="rId21"/>
    <p:sldId id="707" r:id="rId22"/>
    <p:sldId id="667" r:id="rId23"/>
    <p:sldId id="708" r:id="rId24"/>
    <p:sldId id="661" r:id="rId25"/>
    <p:sldId id="660" r:id="rId26"/>
    <p:sldId id="713" r:id="rId27"/>
    <p:sldId id="663" r:id="rId28"/>
    <p:sldId id="676" r:id="rId29"/>
    <p:sldId id="681" r:id="rId30"/>
    <p:sldId id="662" r:id="rId31"/>
    <p:sldId id="673" r:id="rId32"/>
    <p:sldId id="668" r:id="rId33"/>
    <p:sldId id="669" r:id="rId34"/>
    <p:sldId id="672" r:id="rId35"/>
    <p:sldId id="674" r:id="rId36"/>
    <p:sldId id="694" r:id="rId37"/>
    <p:sldId id="695" r:id="rId38"/>
    <p:sldId id="696" r:id="rId39"/>
    <p:sldId id="693" r:id="rId40"/>
    <p:sldId id="671" r:id="rId41"/>
    <p:sldId id="686" r:id="rId42"/>
    <p:sldId id="687" r:id="rId43"/>
    <p:sldId id="688" r:id="rId44"/>
    <p:sldId id="689" r:id="rId45"/>
    <p:sldId id="690" r:id="rId46"/>
    <p:sldId id="691" r:id="rId47"/>
    <p:sldId id="692" r:id="rId48"/>
    <p:sldId id="585" r:id="rId49"/>
    <p:sldId id="664" r:id="rId50"/>
    <p:sldId id="703" r:id="rId51"/>
    <p:sldId id="697" r:id="rId52"/>
    <p:sldId id="658" r:id="rId53"/>
    <p:sldId id="698" r:id="rId54"/>
    <p:sldId id="699" r:id="rId55"/>
    <p:sldId id="700" r:id="rId56"/>
    <p:sldId id="701" r:id="rId57"/>
    <p:sldId id="702" r:id="rId58"/>
    <p:sldId id="678" r:id="rId59"/>
    <p:sldId id="679" r:id="rId60"/>
    <p:sldId id="33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bham Khaitan" initials="SK" lastIdx="1" clrIdx="0">
    <p:extLst>
      <p:ext uri="{19B8F6BF-5375-455C-9EA6-DF929625EA0E}">
        <p15:presenceInfo xmlns:p15="http://schemas.microsoft.com/office/powerpoint/2012/main" userId="73738f0793f9a6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280" autoAdjust="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52C8F-BD2C-40F4-ABFD-F80337328FB8}" type="doc">
      <dgm:prSet loTypeId="urn:microsoft.com/office/officeart/2005/8/layout/process2" loCatId="process" qsTypeId="urn:microsoft.com/office/officeart/2005/8/quickstyle/simple1" qsCatId="simple" csTypeId="urn:microsoft.com/office/officeart/2005/8/colors/accent1_2" csCatId="accent1" phldr="1"/>
      <dgm:spPr/>
    </dgm:pt>
    <dgm:pt modelId="{631EA13D-40AB-48A9-82C3-A9BD64205319}" type="pres">
      <dgm:prSet presAssocID="{96F52C8F-BD2C-40F4-ABFD-F80337328FB8}" presName="linearFlow" presStyleCnt="0">
        <dgm:presLayoutVars>
          <dgm:resizeHandles val="exact"/>
        </dgm:presLayoutVars>
      </dgm:prSet>
      <dgm:spPr/>
    </dgm:pt>
  </dgm:ptLst>
  <dgm:cxnLst>
    <dgm:cxn modelId="{0A1BFF84-95AC-49C6-ACF3-A8D4A479D603}" type="presOf" srcId="{96F52C8F-BD2C-40F4-ABFD-F80337328FB8}" destId="{631EA13D-40AB-48A9-82C3-A9BD64205319}" srcOrd="0" destOrd="0" presId="urn:microsoft.com/office/officeart/2005/8/layout/process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81392-C61A-40C7-9642-5B1DB0D60735}" type="datetimeFigureOut">
              <a:rPr lang="en-IN" smtClean="0"/>
              <a:t>23-04-2024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AED11-6E4C-4442-9033-9F11EB77C23E}" type="slidenum">
              <a:rPr lang="en-IN" smtClean="0"/>
              <a:t>‹#›</a:t>
            </a:fld>
            <a:endParaRPr lang="en-IN"/>
          </a:p>
        </p:txBody>
      </p:sp>
    </p:spTree>
    <p:extLst>
      <p:ext uri="{BB962C8B-B14F-4D97-AF65-F5344CB8AC3E}">
        <p14:creationId xmlns:p14="http://schemas.microsoft.com/office/powerpoint/2010/main" val="236235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4BDB130-7C27-468F-BE2A-8E55EFA35FA0}" type="slidenum">
              <a:rPr lang="en-US" smtClean="0"/>
              <a:t>1</a:t>
            </a:fld>
            <a:endParaRPr lang="en-US"/>
          </a:p>
        </p:txBody>
      </p:sp>
    </p:spTree>
    <p:extLst>
      <p:ext uri="{BB962C8B-B14F-4D97-AF65-F5344CB8AC3E}">
        <p14:creationId xmlns:p14="http://schemas.microsoft.com/office/powerpoint/2010/main" val="296970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366BAF6-E5B0-45AC-825E-0A7D37D3121A}" type="datetime1">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14588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1923CF4-D89D-4E7F-9001-905AE232E84E}" type="datetime1">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112319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15F0F91-9E4B-4527-973D-811C8D4BC58F}" type="datetime1">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225909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4984149-F2A2-43B3-BC12-D26D66A38D1C}" type="datetime1">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50528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3DE666-74E4-494E-9139-77387AD51963}" type="datetime1">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319236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8C38F53-7416-4755-B8A7-51D624976614}" type="datetime1">
              <a:rPr lang="en-IN" smtClean="0"/>
              <a:t>23-04-2024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192964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BB2A34C-B7F4-4560-A21A-14DAD996577E}" type="datetime1">
              <a:rPr lang="en-IN" smtClean="0"/>
              <a:t>23-04-2024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10952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4E03122-1B21-4A5A-B7DB-4E9B3EE2F579}" type="datetime1">
              <a:rPr lang="en-IN" smtClean="0"/>
              <a:t>23-04-2024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97407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2F454-AA3C-41A4-BE73-ADA911A14ABB}" type="datetime1">
              <a:rPr lang="en-IN" smtClean="0"/>
              <a:t>23-04-2024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69027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6C7C19-9C81-4F55-8D0D-9E84CE558D31}" type="datetime1">
              <a:rPr lang="en-IN" smtClean="0"/>
              <a:t>23-04-2024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337787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A9D4D-C7A5-4128-95F5-0998FEAB8FE4}" type="datetime1">
              <a:rPr lang="en-IN" smtClean="0"/>
              <a:t>23-04-2024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A61EF5-2872-42FD-82CE-3336A9D59A23}" type="slidenum">
              <a:rPr lang="en-IN" smtClean="0"/>
              <a:t>‹#›</a:t>
            </a:fld>
            <a:endParaRPr lang="en-IN"/>
          </a:p>
        </p:txBody>
      </p:sp>
    </p:spTree>
    <p:extLst>
      <p:ext uri="{BB962C8B-B14F-4D97-AF65-F5344CB8AC3E}">
        <p14:creationId xmlns:p14="http://schemas.microsoft.com/office/powerpoint/2010/main" val="256942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5BC8F-9138-43CC-B3BD-18C6B6CAFFBE}" type="datetime1">
              <a:rPr lang="en-IN" smtClean="0"/>
              <a:t>23-04-2024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61EF5-2872-42FD-82CE-3336A9D59A23}" type="slidenum">
              <a:rPr lang="en-IN" smtClean="0"/>
              <a:t>‹#›</a:t>
            </a:fld>
            <a:endParaRPr lang="en-IN"/>
          </a:p>
        </p:txBody>
      </p:sp>
    </p:spTree>
    <p:extLst>
      <p:ext uri="{BB962C8B-B14F-4D97-AF65-F5344CB8AC3E}">
        <p14:creationId xmlns:p14="http://schemas.microsoft.com/office/powerpoint/2010/main" val="1585614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bic.gov.in/resources/htdocs-cbec/gst/notfctn-14-central-tax-english.pdf;jsessionid=E1FC0F7D98F1A7AA0EDD4E5BF4D9AA3D" TargetMode="External"/><Relationship Id="rId2" Type="http://schemas.openxmlformats.org/officeDocument/2006/relationships/hyperlink" Target="https://www.cbic.gov.in/resources/htdocs-cbec/gst/notfctn-2-central-tax-english.pdf;jsessionid=C958D98E733918F68E2FCCD449AD3D22" TargetMode="External"/><Relationship Id="rId1" Type="http://schemas.openxmlformats.org/officeDocument/2006/relationships/slideLayout" Target="../slideLayouts/slideLayout2.xml"/><Relationship Id="rId6" Type="http://schemas.openxmlformats.org/officeDocument/2006/relationships/hyperlink" Target="https://www.cbic.gov.in/resources/htdocs-cbec/gst/circularno-31-cgst.pdf;jsessionid=0AC79DFB66FF934E71A719AD951507E1" TargetMode="External"/><Relationship Id="rId5" Type="http://schemas.openxmlformats.org/officeDocument/2006/relationships/hyperlink" Target="https://www.cbic.gov.in/resources/htdocs-cbec/gst/circularno-3-gst.pdf;jsessionid=07CD8E010A4C2CA9CC4E1D0CD0B2A620" TargetMode="External"/><Relationship Id="rId4" Type="http://schemas.openxmlformats.org/officeDocument/2006/relationships/hyperlink" Target="https://www.cbic.gov.in/resources/htdocs-cbec/gst/circularno-1-on-Proper-Officer.pdf;jsessionid=9AC033EE32664804AB88C303ADBD638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shubham@cakhaitan.co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cakhaitan.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G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3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312508"/>
            <a:ext cx="12237493" cy="2545492"/>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sz="3200" i="0" u="sng" dirty="0">
                <a:solidFill>
                  <a:schemeClr val="bg1"/>
                </a:solidFill>
                <a:effectLst/>
                <a:latin typeface="Century Gothic" panose="020B0502020202020204" pitchFamily="34" charset="0"/>
              </a:rPr>
              <a:t>Demand </a:t>
            </a:r>
            <a:r>
              <a:rPr lang="en-US" sz="3200" i="0" u="sng">
                <a:solidFill>
                  <a:schemeClr val="bg1"/>
                </a:solidFill>
                <a:effectLst/>
                <a:latin typeface="Century Gothic" panose="020B0502020202020204" pitchFamily="34" charset="0"/>
              </a:rPr>
              <a:t>and Recovery</a:t>
            </a:r>
            <a:endParaRPr lang="en-US" sz="3200" u="sng" dirty="0">
              <a:solidFill>
                <a:schemeClr val="bg1"/>
              </a:solidFill>
              <a:latin typeface="Century Gothic" panose="020B0502020202020204" pitchFamily="34" charset="0"/>
            </a:endParaRPr>
          </a:p>
          <a:p>
            <a:pPr lvl="0" algn="ctr">
              <a:lnSpc>
                <a:spcPct val="90000"/>
              </a:lnSpc>
              <a:spcBef>
                <a:spcPts val="1000"/>
              </a:spcBef>
            </a:pPr>
            <a:r>
              <a:rPr lang="en-US" sz="2400" dirty="0">
                <a:solidFill>
                  <a:prstClr val="white"/>
                </a:solidFill>
                <a:latin typeface="Century Gothic" panose="020B0502020202020204" pitchFamily="34" charset="0"/>
              </a:rPr>
              <a:t>By CA Shubham Khaitan, B.COM (</a:t>
            </a:r>
            <a:r>
              <a:rPr lang="en-US" sz="2400" dirty="0" err="1">
                <a:solidFill>
                  <a:prstClr val="white"/>
                </a:solidFill>
                <a:latin typeface="Century Gothic" panose="020B0502020202020204" pitchFamily="34" charset="0"/>
              </a:rPr>
              <a:t>Honours</a:t>
            </a:r>
            <a:r>
              <a:rPr lang="en-US" sz="2400" dirty="0">
                <a:solidFill>
                  <a:prstClr val="white"/>
                </a:solidFill>
                <a:latin typeface="Century Gothic" panose="020B0502020202020204" pitchFamily="34" charset="0"/>
              </a:rPr>
              <a:t>), FCA, LLB, ACS, CFA(USA), DISA (ICAI)</a:t>
            </a:r>
          </a:p>
          <a:p>
            <a:pPr lvl="0" algn="ctr">
              <a:lnSpc>
                <a:spcPct val="90000"/>
              </a:lnSpc>
              <a:spcBef>
                <a:spcPts val="1000"/>
              </a:spcBef>
            </a:pPr>
            <a:r>
              <a:rPr lang="en-US" sz="2400" dirty="0">
                <a:solidFill>
                  <a:prstClr val="white"/>
                </a:solidFill>
                <a:latin typeface="Century Gothic" panose="020B0502020202020204" pitchFamily="34" charset="0"/>
              </a:rPr>
              <a:t>Partner - Tax &amp; Regulatory, S. Khaitan &amp; Associates</a:t>
            </a:r>
          </a:p>
          <a:p>
            <a:pPr lvl="0" algn="ctr">
              <a:lnSpc>
                <a:spcPct val="90000"/>
              </a:lnSpc>
              <a:spcBef>
                <a:spcPts val="1000"/>
              </a:spcBef>
            </a:pPr>
            <a:r>
              <a:rPr lang="en-US" sz="2400" dirty="0">
                <a:solidFill>
                  <a:prstClr val="white"/>
                </a:solidFill>
                <a:latin typeface="Century Gothic" panose="020B0502020202020204" pitchFamily="34" charset="0"/>
              </a:rPr>
              <a:t>Email ID: shubham@cakhaitan.com, Phone No. 03340687062, +919831912725</a:t>
            </a:r>
          </a:p>
          <a:p>
            <a:pPr lvl="0" algn="ctr">
              <a:lnSpc>
                <a:spcPct val="90000"/>
              </a:lnSpc>
              <a:spcBef>
                <a:spcPts val="1000"/>
              </a:spcBef>
            </a:pPr>
            <a:r>
              <a:rPr lang="en-US" sz="2400" dirty="0">
                <a:solidFill>
                  <a:prstClr val="white"/>
                </a:solidFill>
                <a:latin typeface="Century Gothic" panose="020B0502020202020204" pitchFamily="34" charset="0"/>
              </a:rPr>
              <a:t>Website: www.cakhaitan.com</a:t>
            </a:r>
          </a:p>
        </p:txBody>
      </p:sp>
    </p:spTree>
    <p:extLst>
      <p:ext uri="{BB962C8B-B14F-4D97-AF65-F5344CB8AC3E}">
        <p14:creationId xmlns:p14="http://schemas.microsoft.com/office/powerpoint/2010/main" val="186637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30333" y="822231"/>
            <a:ext cx="11255133" cy="5541517"/>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US" sz="2400" dirty="0">
                <a:solidFill>
                  <a:schemeClr val="accent5">
                    <a:lumMod val="50000"/>
                  </a:schemeClr>
                </a:solidFill>
              </a:rPr>
              <a:t>75(12). Notwithstanding anything contained in section 73 or section 74 </a:t>
            </a:r>
            <a:r>
              <a:rPr lang="en-US" sz="2400" dirty="0">
                <a:solidFill>
                  <a:srgbClr val="FF0000"/>
                </a:solidFill>
              </a:rPr>
              <a:t>[not 75?]</a:t>
            </a:r>
            <a:r>
              <a:rPr lang="en-US" sz="2400" dirty="0">
                <a:solidFill>
                  <a:schemeClr val="accent5">
                    <a:lumMod val="50000"/>
                  </a:schemeClr>
                </a:solidFill>
              </a:rPr>
              <a:t>, where any amount of self-assessed tax in accordance with a return furnished under section 39 remains unpaid, either wholly or partly, or any amount of interest payable on such tax remains unpaid, the same shall be recovered under the provisions of section 79.</a:t>
            </a:r>
          </a:p>
          <a:p>
            <a:pPr marL="285750" indent="-285750" algn="just">
              <a:lnSpc>
                <a:spcPct val="114000"/>
              </a:lnSpc>
              <a:buFont typeface="Wingdings" panose="05000000000000000000" pitchFamily="2" charset="2"/>
              <a:buChar char="Ø"/>
            </a:pPr>
            <a:endParaRPr lang="en-US" sz="2400" dirty="0">
              <a:solidFill>
                <a:schemeClr val="accent5">
                  <a:lumMod val="50000"/>
                </a:schemeClr>
              </a:solidFill>
            </a:endParaRPr>
          </a:p>
          <a:p>
            <a:pPr marL="285750" indent="-285750" algn="just">
              <a:lnSpc>
                <a:spcPct val="114000"/>
              </a:lnSpc>
              <a:buFont typeface="Wingdings" panose="05000000000000000000" pitchFamily="2" charset="2"/>
              <a:buChar char="Ø"/>
            </a:pPr>
            <a:r>
              <a:rPr lang="en-US" sz="2400" dirty="0">
                <a:solidFill>
                  <a:schemeClr val="accent5">
                    <a:lumMod val="50000"/>
                  </a:schemeClr>
                </a:solidFill>
              </a:rPr>
              <a:t>75(4). An opportunity of hearing shall be granted where a request is received in writing from the person chargeable with tax or penalty, or where any adverse decision is contemplated against such person</a:t>
            </a:r>
          </a:p>
          <a:p>
            <a:pPr algn="just">
              <a:lnSpc>
                <a:spcPct val="114000"/>
              </a:lnSpc>
            </a:pPr>
            <a:endParaRPr lang="en-US" sz="2400" dirty="0">
              <a:solidFill>
                <a:schemeClr val="accent5">
                  <a:lumMod val="50000"/>
                </a:schemeClr>
              </a:solidFill>
            </a:endParaRPr>
          </a:p>
          <a:p>
            <a:pPr marL="285750" indent="-285750" algn="just">
              <a:lnSpc>
                <a:spcPct val="114000"/>
              </a:lnSpc>
              <a:buFont typeface="Wingdings" panose="05000000000000000000" pitchFamily="2" charset="2"/>
              <a:buChar char="Ø"/>
            </a:pPr>
            <a:r>
              <a:rPr lang="en-US" sz="2400" dirty="0">
                <a:solidFill>
                  <a:schemeClr val="accent5">
                    <a:lumMod val="50000"/>
                  </a:schemeClr>
                </a:solidFill>
              </a:rPr>
              <a:t>79(1). Where any amount payable by a person to the Government under any of the provisions of this Act or the rules made thereunder is not paid, the proper officer shall proceed to recover the amount by one or more of the following modes, namely :-</a:t>
            </a:r>
            <a:endParaRPr lang="en-IN" sz="24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Whether opportunity of being heard is required before invoking 75(12)?</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10</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158935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30333" y="822231"/>
            <a:ext cx="11255133" cy="4984441"/>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US" sz="2000" dirty="0">
                <a:solidFill>
                  <a:schemeClr val="accent5">
                    <a:lumMod val="50000"/>
                  </a:schemeClr>
                </a:solidFill>
              </a:rPr>
              <a:t>The words </a:t>
            </a:r>
            <a:r>
              <a:rPr lang="en-US" sz="2000" b="1" dirty="0">
                <a:solidFill>
                  <a:schemeClr val="accent5">
                    <a:lumMod val="50000"/>
                  </a:schemeClr>
                </a:solidFill>
              </a:rPr>
              <a:t>"any amount payable" </a:t>
            </a:r>
            <a:r>
              <a:rPr lang="en-US" sz="2000" dirty="0">
                <a:solidFill>
                  <a:schemeClr val="accent5">
                    <a:lumMod val="50000"/>
                  </a:schemeClr>
                </a:solidFill>
              </a:rPr>
              <a:t>is to be interpreted in the context in which it has been used and the </a:t>
            </a:r>
            <a:r>
              <a:rPr lang="en-US" sz="2000" b="1" dirty="0">
                <a:solidFill>
                  <a:schemeClr val="accent5">
                    <a:lumMod val="50000"/>
                  </a:schemeClr>
                </a:solidFill>
              </a:rPr>
              <a:t>amount payable (unless admitted) </a:t>
            </a:r>
            <a:r>
              <a:rPr lang="en-US" sz="2000" dirty="0">
                <a:solidFill>
                  <a:schemeClr val="accent5">
                    <a:lumMod val="50000"/>
                  </a:schemeClr>
                </a:solidFill>
              </a:rPr>
              <a:t>can only be </a:t>
            </a:r>
            <a:r>
              <a:rPr lang="en-US" sz="2000" b="1" dirty="0">
                <a:solidFill>
                  <a:schemeClr val="accent5">
                    <a:lumMod val="50000"/>
                  </a:schemeClr>
                </a:solidFill>
              </a:rPr>
              <a:t>determined by initiating adjudication process </a:t>
            </a:r>
            <a:r>
              <a:rPr lang="en-US" sz="2000" dirty="0">
                <a:solidFill>
                  <a:schemeClr val="accent5">
                    <a:lumMod val="50000"/>
                  </a:schemeClr>
                </a:solidFill>
              </a:rPr>
              <a:t>as provided under Section 73 or 74 of the CGST Act.</a:t>
            </a:r>
          </a:p>
          <a:p>
            <a:pPr marL="288925" algn="just">
              <a:lnSpc>
                <a:spcPct val="114000"/>
              </a:lnSpc>
            </a:pPr>
            <a:r>
              <a:rPr lang="en-US" sz="2000" dirty="0">
                <a:solidFill>
                  <a:schemeClr val="accent5">
                    <a:lumMod val="50000"/>
                  </a:schemeClr>
                </a:solidFill>
              </a:rPr>
              <a:t>[Mahadeo Construction Co v. Union of India [2020] 116 taxmann.com 262 (Jharkhand)]</a:t>
            </a:r>
          </a:p>
          <a:p>
            <a:pPr marL="285750" indent="-285750" algn="just">
              <a:lnSpc>
                <a:spcPct val="114000"/>
              </a:lnSpc>
              <a:buFont typeface="Wingdings" panose="05000000000000000000" pitchFamily="2" charset="2"/>
              <a:buChar char="Ø"/>
            </a:pPr>
            <a:endParaRPr lang="en-IN" sz="2000" dirty="0">
              <a:solidFill>
                <a:schemeClr val="accent5">
                  <a:lumMod val="50000"/>
                </a:schemeClr>
              </a:solidFill>
            </a:endParaRPr>
          </a:p>
          <a:p>
            <a:pPr marL="285750" indent="-285750" algn="just">
              <a:lnSpc>
                <a:spcPct val="114000"/>
              </a:lnSpc>
              <a:buFont typeface="Wingdings" panose="05000000000000000000" pitchFamily="2" charset="2"/>
              <a:buChar char="Ø"/>
            </a:pPr>
            <a:r>
              <a:rPr lang="en-IN" sz="2000" dirty="0">
                <a:solidFill>
                  <a:schemeClr val="accent5">
                    <a:lumMod val="50000"/>
                  </a:schemeClr>
                </a:solidFill>
              </a:rPr>
              <a:t>Even though the liability to pay interest under Section 50 is an automatic liability, still the </a:t>
            </a:r>
            <a:r>
              <a:rPr lang="en-IN" sz="2000" b="1" dirty="0">
                <a:solidFill>
                  <a:schemeClr val="accent5">
                    <a:lumMod val="50000"/>
                  </a:schemeClr>
                </a:solidFill>
              </a:rPr>
              <a:t>quantification </a:t>
            </a:r>
            <a:r>
              <a:rPr lang="en-IN" sz="2000" dirty="0">
                <a:solidFill>
                  <a:schemeClr val="accent5">
                    <a:lumMod val="50000"/>
                  </a:schemeClr>
                </a:solidFill>
              </a:rPr>
              <a:t>of such liability, certainly, </a:t>
            </a:r>
            <a:r>
              <a:rPr lang="en-IN" sz="2000" b="1" dirty="0">
                <a:solidFill>
                  <a:schemeClr val="accent5">
                    <a:lumMod val="50000"/>
                  </a:schemeClr>
                </a:solidFill>
              </a:rPr>
              <a:t>cannot be by way of an unilateral action</a:t>
            </a:r>
            <a:r>
              <a:rPr lang="en-IN" sz="2000" dirty="0">
                <a:solidFill>
                  <a:schemeClr val="accent5">
                    <a:lumMod val="50000"/>
                  </a:schemeClr>
                </a:solidFill>
              </a:rPr>
              <a:t>, more particularly, </a:t>
            </a:r>
            <a:r>
              <a:rPr lang="en-IN" sz="2000" b="1" dirty="0">
                <a:solidFill>
                  <a:schemeClr val="accent5">
                    <a:lumMod val="50000"/>
                  </a:schemeClr>
                </a:solidFill>
              </a:rPr>
              <a:t>when the </a:t>
            </a:r>
            <a:r>
              <a:rPr lang="en-IN" sz="2000" b="1" dirty="0" err="1">
                <a:solidFill>
                  <a:schemeClr val="accent5">
                    <a:lumMod val="50000"/>
                  </a:schemeClr>
                </a:solidFill>
              </a:rPr>
              <a:t>assessee</a:t>
            </a:r>
            <a:r>
              <a:rPr lang="en-IN" sz="2000" b="1" dirty="0">
                <a:solidFill>
                  <a:schemeClr val="accent5">
                    <a:lumMod val="50000"/>
                  </a:schemeClr>
                </a:solidFill>
              </a:rPr>
              <a:t> disputes </a:t>
            </a:r>
            <a:r>
              <a:rPr lang="en-IN" sz="2000" dirty="0">
                <a:solidFill>
                  <a:schemeClr val="accent5">
                    <a:lumMod val="50000"/>
                  </a:schemeClr>
                </a:solidFill>
              </a:rPr>
              <a:t>with regard to the period for which the tax alleged to have not been paid or quantum of tax allegedly remains unpaid. [</a:t>
            </a:r>
            <a:r>
              <a:rPr lang="en-IN" sz="2000" i="1" dirty="0">
                <a:solidFill>
                  <a:schemeClr val="accent5">
                    <a:lumMod val="50000"/>
                  </a:schemeClr>
                </a:solidFill>
              </a:rPr>
              <a:t>CGST </a:t>
            </a:r>
            <a:r>
              <a:rPr lang="en-IN" sz="2000" dirty="0">
                <a:solidFill>
                  <a:schemeClr val="accent5">
                    <a:lumMod val="50000"/>
                  </a:schemeClr>
                </a:solidFill>
              </a:rPr>
              <a:t>v. </a:t>
            </a:r>
            <a:r>
              <a:rPr lang="en-IN" sz="2000" i="1" dirty="0" err="1">
                <a:solidFill>
                  <a:schemeClr val="accent5">
                    <a:lumMod val="50000"/>
                  </a:schemeClr>
                </a:solidFill>
              </a:rPr>
              <a:t>Daejung</a:t>
            </a:r>
            <a:r>
              <a:rPr lang="en-IN" sz="2000" i="1" dirty="0">
                <a:solidFill>
                  <a:schemeClr val="accent5">
                    <a:lumMod val="50000"/>
                  </a:schemeClr>
                </a:solidFill>
              </a:rPr>
              <a:t> </a:t>
            </a:r>
            <a:r>
              <a:rPr lang="en-IN" sz="2000" i="1" dirty="0" err="1">
                <a:solidFill>
                  <a:schemeClr val="accent5">
                    <a:lumMod val="50000"/>
                  </a:schemeClr>
                </a:solidFill>
              </a:rPr>
              <a:t>Moparts</a:t>
            </a:r>
            <a:r>
              <a:rPr lang="en-IN" sz="2000" i="1" dirty="0">
                <a:solidFill>
                  <a:schemeClr val="accent5">
                    <a:lumMod val="50000"/>
                  </a:schemeClr>
                </a:solidFill>
              </a:rPr>
              <a:t> </a:t>
            </a:r>
            <a:r>
              <a:rPr lang="en-IN" sz="2000" i="1" dirty="0" err="1">
                <a:solidFill>
                  <a:schemeClr val="accent5">
                    <a:lumMod val="50000"/>
                  </a:schemeClr>
                </a:solidFill>
              </a:rPr>
              <a:t>Pvt.</a:t>
            </a:r>
            <a:r>
              <a:rPr lang="en-IN" sz="2000" i="1" dirty="0">
                <a:solidFill>
                  <a:schemeClr val="accent5">
                    <a:lumMod val="50000"/>
                  </a:schemeClr>
                </a:solidFill>
              </a:rPr>
              <a:t> Ltd. and </a:t>
            </a:r>
            <a:r>
              <a:rPr lang="en-IN" sz="2000" i="1" dirty="0" err="1">
                <a:solidFill>
                  <a:schemeClr val="accent5">
                    <a:lumMod val="50000"/>
                  </a:schemeClr>
                </a:solidFill>
              </a:rPr>
              <a:t>ors</a:t>
            </a:r>
            <a:r>
              <a:rPr lang="en-IN" sz="2000" i="1" dirty="0">
                <a:solidFill>
                  <a:schemeClr val="accent5">
                    <a:lumMod val="50000"/>
                  </a:schemeClr>
                </a:solidFill>
              </a:rPr>
              <a:t>]</a:t>
            </a:r>
          </a:p>
          <a:p>
            <a:pPr marL="285750" indent="-285750" algn="just">
              <a:lnSpc>
                <a:spcPct val="114000"/>
              </a:lnSpc>
              <a:buFont typeface="Wingdings" panose="05000000000000000000" pitchFamily="2" charset="2"/>
              <a:buChar char="Ø"/>
            </a:pPr>
            <a:endParaRPr lang="en-IN" sz="2000" dirty="0">
              <a:solidFill>
                <a:schemeClr val="accent5">
                  <a:lumMod val="50000"/>
                </a:schemeClr>
              </a:solidFill>
            </a:endParaRPr>
          </a:p>
          <a:p>
            <a:pPr marL="285750" indent="-285750" algn="just">
              <a:lnSpc>
                <a:spcPct val="114000"/>
              </a:lnSpc>
              <a:buFont typeface="Wingdings" panose="05000000000000000000" pitchFamily="2" charset="2"/>
              <a:buChar char="Ø"/>
            </a:pPr>
            <a:r>
              <a:rPr lang="en-US" sz="2000" dirty="0">
                <a:solidFill>
                  <a:schemeClr val="accent5">
                    <a:lumMod val="50000"/>
                  </a:schemeClr>
                </a:solidFill>
              </a:rPr>
              <a:t>Where there was a </a:t>
            </a:r>
            <a:r>
              <a:rPr lang="en-US" sz="2000" b="1" dirty="0">
                <a:solidFill>
                  <a:schemeClr val="accent5">
                    <a:lumMod val="50000"/>
                  </a:schemeClr>
                </a:solidFill>
              </a:rPr>
              <a:t>failure on the part of the </a:t>
            </a:r>
            <a:r>
              <a:rPr lang="en-US" sz="2000" b="1" dirty="0" err="1">
                <a:solidFill>
                  <a:schemeClr val="accent5">
                    <a:lumMod val="50000"/>
                  </a:schemeClr>
                </a:solidFill>
              </a:rPr>
              <a:t>assessee</a:t>
            </a:r>
            <a:r>
              <a:rPr lang="en-US" sz="2000" b="1" dirty="0">
                <a:solidFill>
                  <a:schemeClr val="accent5">
                    <a:lumMod val="50000"/>
                  </a:schemeClr>
                </a:solidFill>
              </a:rPr>
              <a:t> to pay the tax </a:t>
            </a:r>
            <a:r>
              <a:rPr lang="en-US" sz="2000" dirty="0">
                <a:solidFill>
                  <a:schemeClr val="accent5">
                    <a:lumMod val="50000"/>
                  </a:schemeClr>
                </a:solidFill>
              </a:rPr>
              <a:t>within the period prescribed, the </a:t>
            </a:r>
            <a:r>
              <a:rPr lang="en-US" sz="2000" b="1" dirty="0" err="1">
                <a:solidFill>
                  <a:schemeClr val="accent5">
                    <a:lumMod val="50000"/>
                  </a:schemeClr>
                </a:solidFill>
              </a:rPr>
              <a:t>assessee</a:t>
            </a:r>
            <a:r>
              <a:rPr lang="en-US" sz="2000" b="1" dirty="0">
                <a:solidFill>
                  <a:schemeClr val="accent5">
                    <a:lumMod val="50000"/>
                  </a:schemeClr>
                </a:solidFill>
              </a:rPr>
              <a:t> is entitled to be heard </a:t>
            </a:r>
            <a:r>
              <a:rPr lang="en-US" sz="2000" dirty="0">
                <a:solidFill>
                  <a:schemeClr val="accent5">
                    <a:lumMod val="50000"/>
                  </a:schemeClr>
                </a:solidFill>
              </a:rPr>
              <a:t>as he could </a:t>
            </a:r>
            <a:r>
              <a:rPr lang="en-US" sz="2000" b="1" dirty="0">
                <a:solidFill>
                  <a:schemeClr val="accent5">
                    <a:lumMod val="50000"/>
                  </a:schemeClr>
                </a:solidFill>
              </a:rPr>
              <a:t>produce the material</a:t>
            </a:r>
            <a:r>
              <a:rPr lang="en-US" sz="2000" dirty="0">
                <a:solidFill>
                  <a:schemeClr val="accent5">
                    <a:lumMod val="50000"/>
                  </a:schemeClr>
                </a:solidFill>
              </a:rPr>
              <a:t> on record proving that there was no delay in payment of tax. </a:t>
            </a:r>
            <a:r>
              <a:rPr lang="en-US" sz="2000" b="1" dirty="0">
                <a:solidFill>
                  <a:schemeClr val="accent5">
                    <a:lumMod val="50000"/>
                  </a:schemeClr>
                </a:solidFill>
              </a:rPr>
              <a:t>Principles of natural justice </a:t>
            </a:r>
            <a:r>
              <a:rPr lang="en-US" sz="2000" dirty="0">
                <a:solidFill>
                  <a:schemeClr val="accent5">
                    <a:lumMod val="50000"/>
                  </a:schemeClr>
                </a:solidFill>
              </a:rPr>
              <a:t>still ought to be followed before making of any demand. </a:t>
            </a:r>
            <a:r>
              <a:rPr lang="en-IN" sz="2000" dirty="0">
                <a:solidFill>
                  <a:schemeClr val="accent5">
                    <a:lumMod val="50000"/>
                  </a:schemeClr>
                </a:solidFill>
              </a:rPr>
              <a:t>[LC Infra Projects (P) Ltd vs Union of India [2019] 109 taxmann.com 141 (Karnataka)] </a:t>
            </a: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Whether opportunity of being heard is required before invoking 75(12)</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11</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343998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30333" y="822231"/>
            <a:ext cx="11255133" cy="5120504"/>
          </a:xfrm>
          <a:prstGeom prst="rect">
            <a:avLst/>
          </a:prstGeom>
          <a:noFill/>
        </p:spPr>
        <p:txBody>
          <a:bodyPr wrap="square" rtlCol="0">
            <a:spAutoFit/>
          </a:bodyPr>
          <a:lstStyle/>
          <a:p>
            <a:pPr algn="just">
              <a:lnSpc>
                <a:spcPct val="114000"/>
              </a:lnSpc>
            </a:pPr>
            <a:r>
              <a:rPr lang="en-US" sz="2400" dirty="0">
                <a:solidFill>
                  <a:schemeClr val="accent5">
                    <a:lumMod val="50000"/>
                  </a:schemeClr>
                </a:solidFill>
              </a:rPr>
              <a:t>122 (2) Any registered person who supplies any goods or services or both on which any tax has not been paid or short paid or erroneously refunded, or where the input tax credit has been wrongly availed or </a:t>
            </a:r>
            <a:r>
              <a:rPr lang="en-US" sz="2400" dirty="0" err="1">
                <a:solidFill>
                  <a:schemeClr val="accent5">
                    <a:lumMod val="50000"/>
                  </a:schemeClr>
                </a:solidFill>
              </a:rPr>
              <a:t>utilised</a:t>
            </a:r>
            <a:r>
              <a:rPr lang="en-US" sz="2400" dirty="0">
                <a:solidFill>
                  <a:schemeClr val="accent5">
                    <a:lumMod val="50000"/>
                  </a:schemeClr>
                </a:solidFill>
              </a:rPr>
              <a:t>, —</a:t>
            </a:r>
          </a:p>
          <a:p>
            <a:pPr marL="285750" indent="-285750" algn="just">
              <a:lnSpc>
                <a:spcPct val="114000"/>
              </a:lnSpc>
              <a:buFont typeface="Wingdings" panose="05000000000000000000" pitchFamily="2" charset="2"/>
              <a:buChar char="Ø"/>
            </a:pPr>
            <a:r>
              <a:rPr lang="en-US" sz="2400" dirty="0">
                <a:solidFill>
                  <a:schemeClr val="accent5">
                    <a:lumMod val="50000"/>
                  </a:schemeClr>
                </a:solidFill>
              </a:rPr>
              <a:t>(a) for any reason, other than the reason of fraud or any </a:t>
            </a:r>
            <a:r>
              <a:rPr lang="en-US" sz="2400" dirty="0" err="1">
                <a:solidFill>
                  <a:schemeClr val="accent5">
                    <a:lumMod val="50000"/>
                  </a:schemeClr>
                </a:solidFill>
              </a:rPr>
              <a:t>wilful</a:t>
            </a:r>
            <a:r>
              <a:rPr lang="en-US" sz="2400" dirty="0">
                <a:solidFill>
                  <a:schemeClr val="accent5">
                    <a:lumMod val="50000"/>
                  </a:schemeClr>
                </a:solidFill>
              </a:rPr>
              <a:t> misstatement or suppression of facts to evade tax, shall be liable to a penalty of ten thousand rupees or ten per cent. of the tax due from such person, whichever is higher;</a:t>
            </a:r>
          </a:p>
          <a:p>
            <a:pPr marL="285750" indent="-285750" algn="just">
              <a:lnSpc>
                <a:spcPct val="114000"/>
              </a:lnSpc>
              <a:buFont typeface="Wingdings" panose="05000000000000000000" pitchFamily="2" charset="2"/>
              <a:buChar char="Ø"/>
            </a:pPr>
            <a:r>
              <a:rPr lang="en-US" sz="2400" dirty="0">
                <a:solidFill>
                  <a:schemeClr val="accent5">
                    <a:lumMod val="50000"/>
                  </a:schemeClr>
                </a:solidFill>
              </a:rPr>
              <a:t>(b) for reason of fraud or any </a:t>
            </a:r>
            <a:r>
              <a:rPr lang="en-US" sz="2400" dirty="0" err="1">
                <a:solidFill>
                  <a:schemeClr val="accent5">
                    <a:lumMod val="50000"/>
                  </a:schemeClr>
                </a:solidFill>
              </a:rPr>
              <a:t>wilful</a:t>
            </a:r>
            <a:r>
              <a:rPr lang="en-US" sz="2400" dirty="0">
                <a:solidFill>
                  <a:schemeClr val="accent5">
                    <a:lumMod val="50000"/>
                  </a:schemeClr>
                </a:solidFill>
              </a:rPr>
              <a:t> misstatement or suppression of facts to evade tax, shall be liable to a penalty equal to ten thousand rupees or the tax due from such person, whichever is higher.</a:t>
            </a:r>
          </a:p>
          <a:p>
            <a:pPr marL="285750" indent="-285750" algn="just">
              <a:lnSpc>
                <a:spcPct val="114000"/>
              </a:lnSpc>
              <a:buFont typeface="Wingdings" panose="05000000000000000000" pitchFamily="2" charset="2"/>
              <a:buChar char="Ø"/>
            </a:pPr>
            <a:endParaRPr lang="en-US" sz="2400" dirty="0">
              <a:solidFill>
                <a:schemeClr val="accent5">
                  <a:lumMod val="50000"/>
                </a:schemeClr>
              </a:solidFill>
            </a:endParaRPr>
          </a:p>
          <a:p>
            <a:pPr algn="just">
              <a:lnSpc>
                <a:spcPct val="114000"/>
              </a:lnSpc>
            </a:pPr>
            <a:r>
              <a:rPr lang="en-US" sz="2400" dirty="0">
                <a:solidFill>
                  <a:srgbClr val="FF0000"/>
                </a:solidFill>
              </a:rPr>
              <a:t>Can notice be issued under Section 122(2)?</a:t>
            </a:r>
          </a:p>
          <a:p>
            <a:pPr algn="just">
              <a:lnSpc>
                <a:spcPct val="114000"/>
              </a:lnSpc>
            </a:pPr>
            <a:r>
              <a:rPr lang="en-US" sz="2400" dirty="0">
                <a:solidFill>
                  <a:srgbClr val="FF0000"/>
                </a:solidFill>
              </a:rPr>
              <a:t>Is it applicable to a taxable person who is not registered?</a:t>
            </a:r>
            <a:endParaRPr lang="en-IN" sz="2400" dirty="0">
              <a:solidFill>
                <a:srgbClr val="FF0000"/>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Can notice be issued under 122(2) instead of 73 and 74?</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12</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371367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30333" y="822231"/>
            <a:ext cx="11255133" cy="5120504"/>
          </a:xfrm>
          <a:prstGeom prst="rect">
            <a:avLst/>
          </a:prstGeom>
          <a:noFill/>
        </p:spPr>
        <p:txBody>
          <a:bodyPr wrap="square" rtlCol="0">
            <a:spAutoFit/>
          </a:bodyPr>
          <a:lstStyle/>
          <a:p>
            <a:pPr algn="just">
              <a:lnSpc>
                <a:spcPct val="114000"/>
              </a:lnSpc>
            </a:pPr>
            <a:r>
              <a:rPr lang="en-US" sz="2400" dirty="0">
                <a:solidFill>
                  <a:schemeClr val="accent5">
                    <a:lumMod val="50000"/>
                  </a:schemeClr>
                </a:solidFill>
              </a:rPr>
              <a:t>122 (1) Where a taxable person who –</a:t>
            </a:r>
          </a:p>
          <a:p>
            <a:pPr algn="just">
              <a:lnSpc>
                <a:spcPct val="114000"/>
              </a:lnSpc>
            </a:pPr>
            <a:r>
              <a:rPr lang="en-US" sz="2400" dirty="0">
                <a:solidFill>
                  <a:schemeClr val="accent5">
                    <a:lumMod val="50000"/>
                  </a:schemeClr>
                </a:solidFill>
              </a:rPr>
              <a:t> </a:t>
            </a:r>
          </a:p>
          <a:p>
            <a:pPr algn="just">
              <a:lnSpc>
                <a:spcPct val="114000"/>
              </a:lnSpc>
            </a:pPr>
            <a:r>
              <a:rPr lang="en-US" sz="2400" dirty="0">
                <a:solidFill>
                  <a:schemeClr val="accent5">
                    <a:lumMod val="50000"/>
                  </a:schemeClr>
                </a:solidFill>
              </a:rPr>
              <a:t>(xi) is liable to be registered under this Act but fails to obtain registration</a:t>
            </a:r>
          </a:p>
          <a:p>
            <a:pPr algn="just">
              <a:lnSpc>
                <a:spcPct val="114000"/>
              </a:lnSpc>
            </a:pPr>
            <a:endParaRPr lang="en-US" sz="2400" dirty="0">
              <a:solidFill>
                <a:schemeClr val="accent5">
                  <a:lumMod val="50000"/>
                </a:schemeClr>
              </a:solidFill>
            </a:endParaRPr>
          </a:p>
          <a:p>
            <a:pPr algn="just">
              <a:lnSpc>
                <a:spcPct val="114000"/>
              </a:lnSpc>
            </a:pPr>
            <a:r>
              <a:rPr lang="en-US" sz="2400" dirty="0">
                <a:solidFill>
                  <a:schemeClr val="accent5">
                    <a:lumMod val="50000"/>
                  </a:schemeClr>
                </a:solidFill>
              </a:rPr>
              <a:t>he shall be liable to pay a penalty of ten thousand rupees or an amount equivalent to the tax evaded or the tax not deducted under section 51 or short deducted or deducted but not paid to the Government or tax not collected under section 52 or short collected or collected but not paid to the Government or input tax credit availed of or passed on or distributed irregularly, or the refund claimed fraudulently, whichever is higher.</a:t>
            </a:r>
          </a:p>
          <a:p>
            <a:pPr marL="285750" indent="-285750" algn="just">
              <a:lnSpc>
                <a:spcPct val="114000"/>
              </a:lnSpc>
              <a:buFont typeface="Wingdings" panose="05000000000000000000" pitchFamily="2" charset="2"/>
              <a:buChar char="Ø"/>
            </a:pPr>
            <a:endParaRPr lang="en-US" sz="2400" dirty="0">
              <a:solidFill>
                <a:schemeClr val="accent5">
                  <a:lumMod val="50000"/>
                </a:schemeClr>
              </a:solidFill>
            </a:endParaRPr>
          </a:p>
          <a:p>
            <a:pPr algn="just">
              <a:lnSpc>
                <a:spcPct val="114000"/>
              </a:lnSpc>
            </a:pPr>
            <a:r>
              <a:rPr lang="en-US" sz="2400" dirty="0">
                <a:solidFill>
                  <a:srgbClr val="FF0000"/>
                </a:solidFill>
              </a:rPr>
              <a:t>Can we pay 10% of tax or Rs. 10000 which is higher in case of an unregistered person liable to pay tax?</a:t>
            </a: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Can notice be issued under 122(2) instead of 73 and 74?</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13</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410189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Some other principles of SCN u/s 75</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14</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137C7B7A-999B-461E-AAEB-0DE461CC12F7}"/>
              </a:ext>
            </a:extLst>
          </p:cNvPr>
          <p:cNvSpPr txBox="1"/>
          <p:nvPr/>
        </p:nvSpPr>
        <p:spPr>
          <a:xfrm>
            <a:off x="494522" y="918080"/>
            <a:ext cx="10719655" cy="452431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chemeClr val="accent5">
                    <a:lumMod val="50000"/>
                  </a:schemeClr>
                </a:solidFill>
              </a:rPr>
              <a:t>PO can adjourn the personal hearing for reasons recorded in writing if sufficient cause is shown [adjournment cannot be granted for more than 3 hearings]</a:t>
            </a:r>
          </a:p>
          <a:p>
            <a:pPr marL="285750" indent="-285750">
              <a:buFont typeface="Wingdings" panose="05000000000000000000" pitchFamily="2" charset="2"/>
              <a:buChar char="Ø"/>
            </a:pPr>
            <a:endParaRPr lang="en-US" sz="2400" dirty="0">
              <a:solidFill>
                <a:schemeClr val="accent5">
                  <a:lumMod val="50000"/>
                </a:schemeClr>
              </a:solidFill>
            </a:endParaRPr>
          </a:p>
          <a:p>
            <a:pPr marL="285750" indent="-285750">
              <a:buFont typeface="Wingdings" panose="05000000000000000000" pitchFamily="2" charset="2"/>
              <a:buChar char="Ø"/>
            </a:pPr>
            <a:r>
              <a:rPr lang="en-US" sz="2400" dirty="0">
                <a:solidFill>
                  <a:schemeClr val="accent5">
                    <a:lumMod val="50000"/>
                  </a:schemeClr>
                </a:solidFill>
              </a:rPr>
              <a:t>Amount of tax, interest and penalty as per the order &lt;= Amount specified in notice</a:t>
            </a:r>
          </a:p>
          <a:p>
            <a:pPr marL="285750" indent="-285750">
              <a:buFont typeface="Wingdings" panose="05000000000000000000" pitchFamily="2" charset="2"/>
              <a:buChar char="Ø"/>
            </a:pPr>
            <a:endParaRPr lang="en-US" sz="2400" dirty="0">
              <a:solidFill>
                <a:schemeClr val="accent5">
                  <a:lumMod val="50000"/>
                </a:schemeClr>
              </a:solidFill>
            </a:endParaRPr>
          </a:p>
          <a:p>
            <a:pPr marL="285750" indent="-285750">
              <a:buFont typeface="Wingdings" panose="05000000000000000000" pitchFamily="2" charset="2"/>
              <a:buChar char="Ø"/>
            </a:pPr>
            <a:r>
              <a:rPr lang="en-US" sz="2400" dirty="0">
                <a:solidFill>
                  <a:schemeClr val="accent5">
                    <a:lumMod val="50000"/>
                  </a:schemeClr>
                </a:solidFill>
              </a:rPr>
              <a:t>No demand to be confirmed on grounds other than the grounds provided in notice</a:t>
            </a:r>
          </a:p>
          <a:p>
            <a:pPr marL="285750" indent="-285750">
              <a:buFont typeface="Wingdings" panose="05000000000000000000" pitchFamily="2" charset="2"/>
              <a:buChar char="Ø"/>
            </a:pPr>
            <a:endParaRPr lang="en-US" sz="2400" dirty="0">
              <a:solidFill>
                <a:schemeClr val="accent5">
                  <a:lumMod val="50000"/>
                </a:schemeClr>
              </a:solidFill>
            </a:endParaRPr>
          </a:p>
          <a:p>
            <a:pPr marL="285750" indent="-285750">
              <a:buFont typeface="Wingdings" panose="05000000000000000000" pitchFamily="2" charset="2"/>
              <a:buChar char="Ø"/>
            </a:pPr>
            <a:r>
              <a:rPr lang="en-US" sz="2400" dirty="0">
                <a:solidFill>
                  <a:schemeClr val="accent5">
                    <a:lumMod val="50000"/>
                  </a:schemeClr>
                </a:solidFill>
              </a:rPr>
              <a:t>PO to set out the relevant facts and the basis of his decision [speaking order]</a:t>
            </a:r>
          </a:p>
          <a:p>
            <a:pPr marL="285750" indent="-285750">
              <a:buFont typeface="Wingdings" panose="05000000000000000000" pitchFamily="2" charset="2"/>
              <a:buChar char="Ø"/>
            </a:pPr>
            <a:endParaRPr lang="en-US" sz="2400" dirty="0">
              <a:solidFill>
                <a:schemeClr val="accent5">
                  <a:lumMod val="50000"/>
                </a:schemeClr>
              </a:solidFill>
            </a:endParaRPr>
          </a:p>
          <a:p>
            <a:pPr marL="285750" indent="-285750">
              <a:buFont typeface="Wingdings" panose="05000000000000000000" pitchFamily="2" charset="2"/>
              <a:buChar char="Ø"/>
            </a:pPr>
            <a:r>
              <a:rPr lang="en-US" sz="2400" dirty="0">
                <a:solidFill>
                  <a:schemeClr val="accent5">
                    <a:lumMod val="50000"/>
                  </a:schemeClr>
                </a:solidFill>
              </a:rPr>
              <a:t>Interest to be paid even if not specified in the order </a:t>
            </a:r>
          </a:p>
          <a:p>
            <a:pPr marL="285750" indent="-285750">
              <a:buFont typeface="Wingdings" panose="05000000000000000000" pitchFamily="2" charset="2"/>
              <a:buChar char="Ø"/>
            </a:pPr>
            <a:endParaRPr lang="en-US" sz="2400" dirty="0">
              <a:solidFill>
                <a:schemeClr val="accent5">
                  <a:lumMod val="50000"/>
                </a:schemeClr>
              </a:solidFill>
            </a:endParaRPr>
          </a:p>
          <a:p>
            <a:pPr marL="285750" indent="-285750">
              <a:buFont typeface="Wingdings" panose="05000000000000000000" pitchFamily="2" charset="2"/>
              <a:buChar char="Ø"/>
            </a:pPr>
            <a:endParaRPr lang="en-US" sz="2400" dirty="0">
              <a:solidFill>
                <a:schemeClr val="accent5">
                  <a:lumMod val="50000"/>
                </a:schemeClr>
              </a:solidFill>
            </a:endParaRPr>
          </a:p>
        </p:txBody>
      </p:sp>
    </p:spTree>
    <p:extLst>
      <p:ext uri="{BB962C8B-B14F-4D97-AF65-F5344CB8AC3E}">
        <p14:creationId xmlns:p14="http://schemas.microsoft.com/office/powerpoint/2010/main" val="237302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Steps to be taken upon receiving a notice</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15</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474305" y="1041854"/>
            <a:ext cx="11282265" cy="5116350"/>
          </a:xfrm>
        </p:spPr>
        <p:txBody>
          <a:bodyPr>
            <a:normAutofit fontScale="92500" lnSpcReduction="20000"/>
          </a:bodyPr>
          <a:lstStyle/>
          <a:p>
            <a:pPr>
              <a:lnSpc>
                <a:spcPct val="150000"/>
              </a:lnSpc>
            </a:pPr>
            <a:r>
              <a:rPr lang="en-US" dirty="0">
                <a:solidFill>
                  <a:schemeClr val="accent5">
                    <a:lumMod val="50000"/>
                  </a:schemeClr>
                </a:solidFill>
              </a:rPr>
              <a:t>Check Power of officer </a:t>
            </a:r>
          </a:p>
          <a:p>
            <a:pPr>
              <a:lnSpc>
                <a:spcPct val="150000"/>
              </a:lnSpc>
            </a:pPr>
            <a:r>
              <a:rPr lang="en-US" dirty="0">
                <a:solidFill>
                  <a:schemeClr val="accent5">
                    <a:lumMod val="50000"/>
                  </a:schemeClr>
                </a:solidFill>
              </a:rPr>
              <a:t>Check Jurisdiction Issue</a:t>
            </a:r>
          </a:p>
          <a:p>
            <a:pPr>
              <a:lnSpc>
                <a:spcPct val="150000"/>
              </a:lnSpc>
            </a:pPr>
            <a:r>
              <a:rPr lang="en-US" dirty="0">
                <a:solidFill>
                  <a:schemeClr val="accent5">
                    <a:lumMod val="50000"/>
                  </a:schemeClr>
                </a:solidFill>
              </a:rPr>
              <a:t>Find deficiencies in the notice (technical or substantive?]</a:t>
            </a:r>
          </a:p>
          <a:p>
            <a:pPr>
              <a:lnSpc>
                <a:spcPct val="150000"/>
              </a:lnSpc>
            </a:pPr>
            <a:r>
              <a:rPr lang="en-US" dirty="0">
                <a:solidFill>
                  <a:schemeClr val="accent5">
                    <a:lumMod val="50000"/>
                  </a:schemeClr>
                </a:solidFill>
              </a:rPr>
              <a:t>Check the manner of service of SCN</a:t>
            </a:r>
          </a:p>
          <a:p>
            <a:pPr>
              <a:lnSpc>
                <a:spcPct val="150000"/>
              </a:lnSpc>
            </a:pPr>
            <a:r>
              <a:rPr lang="en-US" dirty="0">
                <a:solidFill>
                  <a:schemeClr val="accent5">
                    <a:lumMod val="50000"/>
                  </a:schemeClr>
                </a:solidFill>
              </a:rPr>
              <a:t>Check the period covered and corresponding time limit u/s 73(10)/74(10)</a:t>
            </a:r>
          </a:p>
          <a:p>
            <a:pPr>
              <a:lnSpc>
                <a:spcPct val="150000"/>
              </a:lnSpc>
            </a:pPr>
            <a:r>
              <a:rPr lang="en-US" dirty="0">
                <a:solidFill>
                  <a:schemeClr val="accent5">
                    <a:lumMod val="50000"/>
                  </a:schemeClr>
                </a:solidFill>
              </a:rPr>
              <a:t>Check whether the RUD’s have been furnished</a:t>
            </a:r>
          </a:p>
          <a:p>
            <a:pPr>
              <a:lnSpc>
                <a:spcPct val="150000"/>
              </a:lnSpc>
            </a:pPr>
            <a:r>
              <a:rPr lang="en-US" dirty="0">
                <a:solidFill>
                  <a:schemeClr val="accent5">
                    <a:lumMod val="50000"/>
                  </a:schemeClr>
                </a:solidFill>
              </a:rPr>
              <a:t>Check whether all the provisions which have been violated have been mentioned in the SCN</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8631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Aspects to verify Power of Officers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16</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454867" y="870825"/>
            <a:ext cx="11282265" cy="5116350"/>
          </a:xfrm>
        </p:spPr>
        <p:txBody>
          <a:bodyPr>
            <a:normAutofit lnSpcReduction="10000"/>
          </a:bodyPr>
          <a:lstStyle/>
          <a:p>
            <a:pPr>
              <a:buFont typeface="Wingdings" panose="05000000000000000000" pitchFamily="2" charset="2"/>
              <a:buChar char="Ø"/>
            </a:pPr>
            <a:r>
              <a:rPr lang="en-US" sz="2400" dirty="0">
                <a:solidFill>
                  <a:schemeClr val="accent5">
                    <a:lumMod val="50000"/>
                  </a:schemeClr>
                </a:solidFill>
                <a:hlinkClick r:id="rId2"/>
              </a:rPr>
              <a:t>Notification no. 2/2017-CT </a:t>
            </a:r>
            <a:r>
              <a:rPr lang="en-US" sz="2400" dirty="0">
                <a:solidFill>
                  <a:schemeClr val="accent5">
                    <a:lumMod val="50000"/>
                  </a:schemeClr>
                </a:solidFill>
              </a:rPr>
              <a:t>should be referred for the following:</a:t>
            </a:r>
          </a:p>
          <a:p>
            <a:pPr lvl="1">
              <a:buFont typeface="Courier New" panose="02070309020205020404" pitchFamily="49" charset="0"/>
              <a:buChar char="o"/>
            </a:pPr>
            <a:r>
              <a:rPr lang="en-US" sz="2000" dirty="0">
                <a:solidFill>
                  <a:schemeClr val="accent5">
                    <a:lumMod val="50000"/>
                  </a:schemeClr>
                </a:solidFill>
              </a:rPr>
              <a:t>List of officers appointed by the Government</a:t>
            </a:r>
          </a:p>
          <a:p>
            <a:pPr lvl="1">
              <a:buFont typeface="Courier New" panose="02070309020205020404" pitchFamily="49" charset="0"/>
              <a:buChar char="o"/>
            </a:pPr>
            <a:r>
              <a:rPr lang="en-US" sz="2000" dirty="0">
                <a:solidFill>
                  <a:schemeClr val="accent5">
                    <a:lumMod val="50000"/>
                  </a:schemeClr>
                </a:solidFill>
              </a:rPr>
              <a:t>Territorial jurisdiction of the officers</a:t>
            </a:r>
          </a:p>
          <a:p>
            <a:pPr lvl="1">
              <a:buFont typeface="Courier New" panose="02070309020205020404" pitchFamily="49" charset="0"/>
              <a:buChar char="o"/>
            </a:pPr>
            <a:r>
              <a:rPr lang="en-US" sz="2000" dirty="0">
                <a:solidFill>
                  <a:schemeClr val="accent5">
                    <a:lumMod val="50000"/>
                  </a:schemeClr>
                </a:solidFill>
              </a:rPr>
              <a:t>Hierarchy and jurisdiction with which audit and appeals lie</a:t>
            </a:r>
          </a:p>
          <a:p>
            <a:pPr lvl="1">
              <a:buFont typeface="Courier New" panose="02070309020205020404" pitchFamily="49" charset="0"/>
              <a:buChar char="o"/>
            </a:pPr>
            <a:endParaRPr lang="en-US" sz="2000" dirty="0">
              <a:solidFill>
                <a:schemeClr val="accent5">
                  <a:lumMod val="50000"/>
                </a:schemeClr>
              </a:solidFill>
            </a:endParaRPr>
          </a:p>
          <a:p>
            <a:pPr>
              <a:buFont typeface="Wingdings" panose="05000000000000000000" pitchFamily="2" charset="2"/>
              <a:buChar char="Ø"/>
            </a:pPr>
            <a:r>
              <a:rPr lang="en-US" sz="2400" dirty="0">
                <a:solidFill>
                  <a:schemeClr val="accent5">
                    <a:lumMod val="50000"/>
                  </a:schemeClr>
                </a:solidFill>
                <a:hlinkClick r:id="rId3"/>
              </a:rPr>
              <a:t>Notification no. 14/2017-CT </a:t>
            </a:r>
            <a:r>
              <a:rPr lang="en-US" sz="2400" dirty="0">
                <a:solidFill>
                  <a:schemeClr val="accent5">
                    <a:lumMod val="50000"/>
                  </a:schemeClr>
                </a:solidFill>
              </a:rPr>
              <a:t>should be referred for the following:</a:t>
            </a:r>
          </a:p>
          <a:p>
            <a:pPr lvl="1">
              <a:buFont typeface="Courier New" panose="02070309020205020404" pitchFamily="49" charset="0"/>
              <a:buChar char="o"/>
            </a:pPr>
            <a:r>
              <a:rPr lang="en-US" sz="2000" dirty="0">
                <a:solidFill>
                  <a:schemeClr val="accent5">
                    <a:lumMod val="50000"/>
                  </a:schemeClr>
                </a:solidFill>
              </a:rPr>
              <a:t>Powers of the officer of DGGSTI, DGGST and DG(Audit)</a:t>
            </a:r>
          </a:p>
          <a:p>
            <a:pPr lvl="1">
              <a:buFont typeface="Courier New" panose="02070309020205020404" pitchFamily="49" charset="0"/>
              <a:buChar char="o"/>
            </a:pPr>
            <a:r>
              <a:rPr lang="en-US" sz="2000" dirty="0">
                <a:solidFill>
                  <a:schemeClr val="accent5">
                    <a:lumMod val="50000"/>
                  </a:schemeClr>
                </a:solidFill>
              </a:rPr>
              <a:t>Equivalency of rank between Director General office and Commissioner Office</a:t>
            </a:r>
          </a:p>
          <a:p>
            <a:pPr lvl="1">
              <a:buFont typeface="Courier New" panose="02070309020205020404" pitchFamily="49" charset="0"/>
              <a:buChar char="o"/>
            </a:pPr>
            <a:endParaRPr lang="en-US" sz="2000" dirty="0">
              <a:solidFill>
                <a:schemeClr val="accent5">
                  <a:lumMod val="50000"/>
                </a:schemeClr>
              </a:solidFill>
            </a:endParaRPr>
          </a:p>
          <a:p>
            <a:pPr>
              <a:buFont typeface="Wingdings" panose="05000000000000000000" pitchFamily="2" charset="2"/>
              <a:buChar char="Ø"/>
            </a:pPr>
            <a:r>
              <a:rPr lang="en-US" sz="2400" dirty="0">
                <a:solidFill>
                  <a:schemeClr val="accent5">
                    <a:lumMod val="50000"/>
                  </a:schemeClr>
                </a:solidFill>
                <a:hlinkClick r:id="rId4"/>
              </a:rPr>
              <a:t>Circular no. 1/1/2017 </a:t>
            </a:r>
            <a:r>
              <a:rPr lang="en-US" sz="2400" dirty="0">
                <a:solidFill>
                  <a:schemeClr val="accent5">
                    <a:lumMod val="50000"/>
                  </a:schemeClr>
                </a:solidFill>
              </a:rPr>
              <a:t>provides the functions of officers under registration/composition</a:t>
            </a:r>
          </a:p>
          <a:p>
            <a:pPr>
              <a:buFont typeface="Wingdings" panose="05000000000000000000" pitchFamily="2" charset="2"/>
              <a:buChar char="Ø"/>
            </a:pPr>
            <a:endParaRPr lang="en-US" sz="1200" dirty="0">
              <a:solidFill>
                <a:schemeClr val="accent5">
                  <a:lumMod val="50000"/>
                </a:schemeClr>
              </a:solidFill>
            </a:endParaRPr>
          </a:p>
          <a:p>
            <a:pPr>
              <a:buFont typeface="Wingdings" panose="05000000000000000000" pitchFamily="2" charset="2"/>
              <a:buChar char="Ø"/>
            </a:pPr>
            <a:r>
              <a:rPr lang="en-US" sz="2400" dirty="0">
                <a:solidFill>
                  <a:schemeClr val="accent5">
                    <a:lumMod val="50000"/>
                  </a:schemeClr>
                </a:solidFill>
                <a:hlinkClick r:id="rId5"/>
              </a:rPr>
              <a:t>Circular no. 3/3/2017 </a:t>
            </a:r>
            <a:r>
              <a:rPr lang="en-US" sz="2400" dirty="0">
                <a:solidFill>
                  <a:schemeClr val="accent5">
                    <a:lumMod val="50000"/>
                  </a:schemeClr>
                </a:solidFill>
              </a:rPr>
              <a:t>provides the functions of officers under other provisions</a:t>
            </a:r>
          </a:p>
          <a:p>
            <a:pPr>
              <a:buFont typeface="Wingdings" panose="05000000000000000000" pitchFamily="2" charset="2"/>
              <a:buChar char="Ø"/>
            </a:pPr>
            <a:endParaRPr lang="en-US" sz="1200" dirty="0">
              <a:solidFill>
                <a:schemeClr val="accent5">
                  <a:lumMod val="50000"/>
                </a:schemeClr>
              </a:solidFill>
            </a:endParaRPr>
          </a:p>
          <a:p>
            <a:pPr>
              <a:buFont typeface="Wingdings" panose="05000000000000000000" pitchFamily="2" charset="2"/>
              <a:buChar char="Ø"/>
            </a:pPr>
            <a:r>
              <a:rPr lang="en-US" sz="2400" dirty="0">
                <a:solidFill>
                  <a:schemeClr val="accent5">
                    <a:lumMod val="50000"/>
                  </a:schemeClr>
                </a:solidFill>
                <a:hlinkClick r:id="rId6"/>
              </a:rPr>
              <a:t>Circular no. 31/05/2018 </a:t>
            </a:r>
            <a:r>
              <a:rPr lang="en-US" sz="2400" dirty="0">
                <a:solidFill>
                  <a:schemeClr val="accent5">
                    <a:lumMod val="50000"/>
                  </a:schemeClr>
                </a:solidFill>
              </a:rPr>
              <a:t>provides the powers of officers in terms of monetary limits</a:t>
            </a:r>
          </a:p>
          <a:p>
            <a:pPr lvl="1">
              <a:buFont typeface="Courier New" panose="02070309020205020404" pitchFamily="49" charset="0"/>
              <a:buChar char="o"/>
            </a:pPr>
            <a:endParaRPr lang="en-US" sz="2000" dirty="0">
              <a:solidFill>
                <a:schemeClr val="accent5">
                  <a:lumMod val="50000"/>
                </a:schemeClr>
              </a:solidFill>
            </a:endParaRPr>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55884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Monetary limits as per Circular no. 31/05/2018-GST dated 9</a:t>
            </a:r>
            <a:r>
              <a:rPr lang="en-US" sz="2800" baseline="30000" dirty="0">
                <a:solidFill>
                  <a:schemeClr val="bg1"/>
                </a:solidFill>
                <a:latin typeface="Century Gothic" panose="020B0502020202020204" pitchFamily="34" charset="0"/>
              </a:rPr>
              <a:t>th</a:t>
            </a:r>
            <a:r>
              <a:rPr lang="en-US" sz="2800" dirty="0">
                <a:solidFill>
                  <a:schemeClr val="bg1"/>
                </a:solidFill>
                <a:latin typeface="Century Gothic" panose="020B0502020202020204" pitchFamily="34" charset="0"/>
              </a:rPr>
              <a:t> Feb 2018</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17</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graphicFrame>
        <p:nvGraphicFramePr>
          <p:cNvPr id="6" name="Table 5">
            <a:extLst>
              <a:ext uri="{FF2B5EF4-FFF2-40B4-BE49-F238E27FC236}">
                <a16:creationId xmlns:a16="http://schemas.microsoft.com/office/drawing/2014/main" id="{83205378-CF8F-4CA6-AD3D-133DBA513756}"/>
              </a:ext>
            </a:extLst>
          </p:cNvPr>
          <p:cNvGraphicFramePr>
            <a:graphicFrameLocks noGrp="1"/>
          </p:cNvGraphicFramePr>
          <p:nvPr>
            <p:extLst>
              <p:ext uri="{D42A27DB-BD31-4B8C-83A1-F6EECF244321}">
                <p14:modId xmlns:p14="http://schemas.microsoft.com/office/powerpoint/2010/main" val="2918527443"/>
              </p:ext>
            </p:extLst>
          </p:nvPr>
        </p:nvGraphicFramePr>
        <p:xfrm>
          <a:off x="289950" y="843033"/>
          <a:ext cx="11535900" cy="5171934"/>
        </p:xfrm>
        <a:graphic>
          <a:graphicData uri="http://schemas.openxmlformats.org/drawingml/2006/table">
            <a:tbl>
              <a:tblPr/>
              <a:tblGrid>
                <a:gridCol w="484400">
                  <a:extLst>
                    <a:ext uri="{9D8B030D-6E8A-4147-A177-3AD203B41FA5}">
                      <a16:colId xmlns:a16="http://schemas.microsoft.com/office/drawing/2014/main" val="2155329693"/>
                    </a:ext>
                  </a:extLst>
                </a:gridCol>
                <a:gridCol w="1758193">
                  <a:extLst>
                    <a:ext uri="{9D8B030D-6E8A-4147-A177-3AD203B41FA5}">
                      <a16:colId xmlns:a16="http://schemas.microsoft.com/office/drawing/2014/main" val="1821275047"/>
                    </a:ext>
                  </a:extLst>
                </a:gridCol>
                <a:gridCol w="2888460">
                  <a:extLst>
                    <a:ext uri="{9D8B030D-6E8A-4147-A177-3AD203B41FA5}">
                      <a16:colId xmlns:a16="http://schemas.microsoft.com/office/drawing/2014/main" val="2339314019"/>
                    </a:ext>
                  </a:extLst>
                </a:gridCol>
                <a:gridCol w="3426683">
                  <a:extLst>
                    <a:ext uri="{9D8B030D-6E8A-4147-A177-3AD203B41FA5}">
                      <a16:colId xmlns:a16="http://schemas.microsoft.com/office/drawing/2014/main" val="3506464324"/>
                    </a:ext>
                  </a:extLst>
                </a:gridCol>
                <a:gridCol w="2978164">
                  <a:extLst>
                    <a:ext uri="{9D8B030D-6E8A-4147-A177-3AD203B41FA5}">
                      <a16:colId xmlns:a16="http://schemas.microsoft.com/office/drawing/2014/main" val="2517559341"/>
                    </a:ext>
                  </a:extLst>
                </a:gridCol>
              </a:tblGrid>
              <a:tr h="273511">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Monetary limit of the amount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Monetary limit of the amount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Monetary limit of the amount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28822559"/>
                  </a:ext>
                </a:extLst>
              </a:tr>
              <a:tr h="273511">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central tax (including </a:t>
                      </a:r>
                      <a:r>
                        <a:rPr lang="en-US" sz="1400" b="1" i="0" u="none" strike="noStrike" dirty="0" err="1">
                          <a:solidFill>
                            <a:schemeClr val="accent5">
                              <a:lumMod val="50000"/>
                            </a:schemeClr>
                          </a:solidFill>
                          <a:effectLst/>
                          <a:latin typeface="Calibri" panose="020F0502020204030204" pitchFamily="34" charset="0"/>
                        </a:rPr>
                        <a:t>cess</a:t>
                      </a:r>
                      <a:r>
                        <a:rPr lang="en-US" sz="1400" b="1" i="0" u="none" strike="noStrike" dirty="0">
                          <a:solidFill>
                            <a:schemeClr val="accent5">
                              <a:lumMod val="50000"/>
                            </a:schemeClr>
                          </a:solidFill>
                          <a:effectLst/>
                          <a:latin typeface="Calibri" panose="020F0502020204030204" pitchFamily="34" charset="0"/>
                        </a:rPr>
                        <a:t>) not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integrated tax (including cess) not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central tax and integrated tax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5242201"/>
                  </a:ext>
                </a:extLst>
              </a:tr>
              <a:tr h="273511">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Officers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paid or short paid or erroneously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paid or short paid or erroneously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(including cess) not paid or short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3563196"/>
                  </a:ext>
                </a:extLst>
              </a:tr>
              <a:tr h="273511">
                <a:tc>
                  <a:txBody>
                    <a:bodyPr/>
                    <a:lstStyle/>
                    <a:p>
                      <a:pPr algn="ctr" fontAlgn="b"/>
                      <a:r>
                        <a:rPr lang="en-US" sz="1400" b="1" i="0" u="none" strike="noStrike" dirty="0" err="1">
                          <a:solidFill>
                            <a:schemeClr val="accent5">
                              <a:lumMod val="50000"/>
                            </a:schemeClr>
                          </a:solidFill>
                          <a:effectLst/>
                          <a:latin typeface="Calibri" panose="020F0502020204030204" pitchFamily="34" charset="0"/>
                        </a:rPr>
                        <a:t>Sl</a:t>
                      </a:r>
                      <a:r>
                        <a:rPr lang="en-US" sz="1400" b="1" i="0" u="none" strike="noStrike" dirty="0">
                          <a:solidFill>
                            <a:schemeClr val="accent5">
                              <a:lumMod val="50000"/>
                            </a:schemeClr>
                          </a:solidFill>
                          <a:effectLst/>
                          <a:latin typeface="Calibri" panose="020F0502020204030204" pitchFamily="34" charset="0"/>
                        </a:rPr>
                        <a:t> 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Central Tax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refunded or input tax credit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refunded or input tax credit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paid or erroneously refunded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1254488"/>
                  </a:ext>
                </a:extLst>
              </a:tr>
              <a:tr h="273511">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central tax wrongly availed or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integrated tax wrongly availed 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or input tax credit of central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9089782"/>
                  </a:ext>
                </a:extLst>
              </a:tr>
              <a:tr h="301267">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utilized for issuance of show cause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utilized for issuance of show cause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tax and integrated tax wrongly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0593539"/>
                  </a:ext>
                </a:extLst>
              </a:tr>
              <a:tr h="273511">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notices and passing of order 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notices and passing of orders 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availed or utilized for issuance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8565616"/>
                  </a:ext>
                </a:extLst>
              </a:tr>
              <a:tr h="273511">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Sections 73 and 74 of CGST Act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sections 73 and 74 of CGST Act made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show cause notices and passing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0043221"/>
                  </a:ext>
                </a:extLst>
              </a:tr>
              <a:tr h="273511">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applicable to matters in relation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orders under sections 73 and 74 of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796907"/>
                  </a:ext>
                </a:extLst>
              </a:tr>
              <a:tr h="273511">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to integrated tax vide section 20 of the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CGST Act made applicable to IGST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7847594"/>
                  </a:ext>
                </a:extLst>
              </a:tr>
              <a:tr h="0">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chemeClr val="accent5">
                              <a:lumMod val="50000"/>
                            </a:schemeClr>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IGST Act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accent5">
                              <a:lumMod val="50000"/>
                            </a:schemeClr>
                          </a:solidFill>
                          <a:effectLst/>
                          <a:latin typeface="Calibri" panose="020F0502020204030204" pitchFamily="34" charset="0"/>
                        </a:rPr>
                        <a:t> vide section 20 of IGST Act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089304"/>
                  </a:ext>
                </a:extLst>
              </a:tr>
              <a:tr h="547022">
                <a:tc>
                  <a:txBody>
                    <a:bodyPr/>
                    <a:lstStyle/>
                    <a:p>
                      <a:pPr algn="ctr" fontAlgn="b"/>
                      <a:r>
                        <a:rPr lang="en-US" sz="1600" b="0" i="0" u="none" strike="noStrike" dirty="0">
                          <a:solidFill>
                            <a:schemeClr val="accent5">
                              <a:lumMod val="50000"/>
                            </a:schemeClr>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accent5">
                              <a:lumMod val="50000"/>
                            </a:schemeClr>
                          </a:solidFill>
                          <a:effectLst/>
                          <a:latin typeface="Calibri" panose="020F0502020204030204" pitchFamily="34" charset="0"/>
                        </a:rPr>
                        <a:t>Superintendent of Central Tax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accent5">
                              <a:lumMod val="50000"/>
                            </a:schemeClr>
                          </a:solidFill>
                          <a:effectLst/>
                          <a:latin typeface="Calibri" panose="020F0502020204030204" pitchFamily="34" charset="0"/>
                        </a:rPr>
                        <a:t>Not exceeding Rupees 10 lakhs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accent5">
                              <a:lumMod val="50000"/>
                            </a:schemeClr>
                          </a:solidFill>
                          <a:effectLst/>
                          <a:latin typeface="Calibri" panose="020F0502020204030204" pitchFamily="34" charset="0"/>
                        </a:rPr>
                        <a:t>Not exceeding Rupees 20 lakhs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accent5">
                              <a:lumMod val="50000"/>
                            </a:schemeClr>
                          </a:solidFill>
                          <a:effectLst/>
                          <a:latin typeface="Calibri" panose="020F0502020204030204" pitchFamily="34" charset="0"/>
                        </a:rPr>
                        <a:t>Not exceeding Rupees 20 lakhs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570824"/>
                  </a:ext>
                </a:extLst>
              </a:tr>
              <a:tr h="820533">
                <a:tc>
                  <a:txBody>
                    <a:bodyPr/>
                    <a:lstStyle/>
                    <a:p>
                      <a:pPr algn="ctr" fontAlgn="b"/>
                      <a:r>
                        <a:rPr lang="en-US" sz="1600" b="0" i="0" u="none" strike="noStrike">
                          <a:solidFill>
                            <a:schemeClr val="accent5">
                              <a:lumMod val="50000"/>
                            </a:schemeClr>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accent5">
                              <a:lumMod val="50000"/>
                            </a:schemeClr>
                          </a:solidFill>
                          <a:effectLst/>
                          <a:latin typeface="Calibri" panose="020F0502020204030204" pitchFamily="34" charset="0"/>
                        </a:rPr>
                        <a:t>Deputy or Assistant</a:t>
                      </a:r>
                      <a:br>
                        <a:rPr lang="en-US" sz="1600" b="0" i="0" u="none" strike="noStrike" dirty="0">
                          <a:solidFill>
                            <a:schemeClr val="accent5">
                              <a:lumMod val="50000"/>
                            </a:schemeClr>
                          </a:solidFill>
                          <a:effectLst/>
                          <a:latin typeface="Calibri" panose="020F0502020204030204" pitchFamily="34" charset="0"/>
                        </a:rPr>
                      </a:br>
                      <a:r>
                        <a:rPr lang="en-US" sz="1600" b="0" i="0" u="none" strike="noStrike" dirty="0">
                          <a:solidFill>
                            <a:schemeClr val="accent5">
                              <a:lumMod val="50000"/>
                            </a:schemeClr>
                          </a:solidFill>
                          <a:effectLst/>
                          <a:latin typeface="Calibri" panose="020F0502020204030204" pitchFamily="34" charset="0"/>
                        </a:rPr>
                        <a:t>Commissioner of Central Tax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accent5">
                              <a:lumMod val="50000"/>
                            </a:schemeClr>
                          </a:solidFill>
                          <a:effectLst/>
                          <a:latin typeface="Calibri" panose="020F0502020204030204" pitchFamily="34" charset="0"/>
                        </a:rPr>
                        <a:t>Above Rupees 10 lakhs and not exceeding Rupees 1 crore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accent5">
                              <a:lumMod val="50000"/>
                            </a:schemeClr>
                          </a:solidFill>
                          <a:effectLst/>
                          <a:latin typeface="Calibri" panose="020F0502020204030204" pitchFamily="34" charset="0"/>
                        </a:rPr>
                        <a:t>Above Rupees 20 lakhs and not exceeding Rupees 2 crores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accent5">
                              <a:lumMod val="50000"/>
                            </a:schemeClr>
                          </a:solidFill>
                          <a:effectLst/>
                          <a:latin typeface="Calibri" panose="020F0502020204030204" pitchFamily="34" charset="0"/>
                        </a:rPr>
                        <a:t>Above Rupees 20 lakhs and not</a:t>
                      </a:r>
                      <a:br>
                        <a:rPr lang="en-US" sz="1600" b="0" i="0" u="none" strike="noStrike">
                          <a:solidFill>
                            <a:schemeClr val="accent5">
                              <a:lumMod val="50000"/>
                            </a:schemeClr>
                          </a:solidFill>
                          <a:effectLst/>
                          <a:latin typeface="Calibri" panose="020F0502020204030204" pitchFamily="34" charset="0"/>
                        </a:rPr>
                      </a:br>
                      <a:r>
                        <a:rPr lang="en-US" sz="1600" b="0" i="0" u="none" strike="noStrike">
                          <a:solidFill>
                            <a:schemeClr val="accent5">
                              <a:lumMod val="50000"/>
                            </a:schemeClr>
                          </a:solidFill>
                          <a:effectLst/>
                          <a:latin typeface="Calibri" panose="020F0502020204030204" pitchFamily="34" charset="0"/>
                        </a:rPr>
                        <a:t>exceeding Rupees 2 crores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895607"/>
                  </a:ext>
                </a:extLst>
              </a:tr>
              <a:tr h="820533">
                <a:tc>
                  <a:txBody>
                    <a:bodyPr/>
                    <a:lstStyle/>
                    <a:p>
                      <a:pPr algn="ctr" fontAlgn="b"/>
                      <a:r>
                        <a:rPr lang="en-US" sz="1600" b="0" i="0" u="none" strike="noStrike">
                          <a:solidFill>
                            <a:schemeClr val="accent5">
                              <a:lumMod val="50000"/>
                            </a:schemeClr>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chemeClr val="accent5">
                              <a:lumMod val="50000"/>
                            </a:schemeClr>
                          </a:solidFill>
                          <a:effectLst/>
                          <a:latin typeface="Calibri" panose="020F0502020204030204" pitchFamily="34" charset="0"/>
                        </a:rPr>
                        <a:t>Additional or Joint</a:t>
                      </a:r>
                      <a:br>
                        <a:rPr lang="en-US" sz="1600" b="0" i="0" u="none" strike="noStrike">
                          <a:solidFill>
                            <a:schemeClr val="accent5">
                              <a:lumMod val="50000"/>
                            </a:schemeClr>
                          </a:solidFill>
                          <a:effectLst/>
                          <a:latin typeface="Calibri" panose="020F0502020204030204" pitchFamily="34" charset="0"/>
                        </a:rPr>
                      </a:br>
                      <a:r>
                        <a:rPr lang="en-US" sz="1600" b="0" i="0" u="none" strike="noStrike">
                          <a:solidFill>
                            <a:schemeClr val="accent5">
                              <a:lumMod val="50000"/>
                            </a:schemeClr>
                          </a:solidFill>
                          <a:effectLst/>
                          <a:latin typeface="Calibri" panose="020F0502020204030204" pitchFamily="34" charset="0"/>
                        </a:rPr>
                        <a:t>Commissioner of Central Tax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accent5">
                              <a:lumMod val="50000"/>
                            </a:schemeClr>
                          </a:solidFill>
                          <a:effectLst/>
                          <a:latin typeface="Calibri" panose="020F0502020204030204" pitchFamily="34" charset="0"/>
                        </a:rPr>
                        <a:t>Above Rupees 1 crore without any limit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accent5">
                              <a:lumMod val="50000"/>
                            </a:schemeClr>
                          </a:solidFill>
                          <a:effectLst/>
                          <a:latin typeface="Calibri" panose="020F0502020204030204" pitchFamily="34" charset="0"/>
                        </a:rPr>
                        <a:t>Above Rupees 2 crores without any limit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accent5">
                              <a:lumMod val="50000"/>
                            </a:schemeClr>
                          </a:solidFill>
                          <a:effectLst/>
                          <a:latin typeface="Calibri" panose="020F0502020204030204" pitchFamily="34" charset="0"/>
                        </a:rPr>
                        <a:t>Above Rupees 2 crores without any limit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714143"/>
                  </a:ext>
                </a:extLst>
              </a:tr>
            </a:tbl>
          </a:graphicData>
        </a:graphic>
      </p:graphicFrame>
      <p:sp>
        <p:nvSpPr>
          <p:cNvPr id="7" name="TextBox 6">
            <a:extLst>
              <a:ext uri="{FF2B5EF4-FFF2-40B4-BE49-F238E27FC236}">
                <a16:creationId xmlns:a16="http://schemas.microsoft.com/office/drawing/2014/main" id="{9D078A08-DDB0-4109-A795-8F145729B998}"/>
              </a:ext>
            </a:extLst>
          </p:cNvPr>
          <p:cNvSpPr txBox="1"/>
          <p:nvPr/>
        </p:nvSpPr>
        <p:spPr>
          <a:xfrm>
            <a:off x="270588" y="6028080"/>
            <a:ext cx="11346024" cy="369332"/>
          </a:xfrm>
          <a:prstGeom prst="rect">
            <a:avLst/>
          </a:prstGeom>
          <a:noFill/>
        </p:spPr>
        <p:txBody>
          <a:bodyPr wrap="square" rtlCol="0">
            <a:spAutoFit/>
          </a:bodyPr>
          <a:lstStyle/>
          <a:p>
            <a:r>
              <a:rPr lang="en-US" dirty="0">
                <a:solidFill>
                  <a:schemeClr val="accent5">
                    <a:lumMod val="50000"/>
                  </a:schemeClr>
                </a:solidFill>
              </a:rPr>
              <a:t>Earlier powers as per Cir No. 3/2017 – Superintendent (Section 73) and Deputy or Assistant Commissioner (Section 74)</a:t>
            </a:r>
            <a:r>
              <a:rPr lang="en-US" dirty="0"/>
              <a:t> </a:t>
            </a:r>
          </a:p>
        </p:txBody>
      </p:sp>
    </p:spTree>
    <p:extLst>
      <p:ext uri="{BB962C8B-B14F-4D97-AF65-F5344CB8AC3E}">
        <p14:creationId xmlns:p14="http://schemas.microsoft.com/office/powerpoint/2010/main" val="260659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Delegation of powers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18</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98474" y="730138"/>
            <a:ext cx="11873131" cy="5116350"/>
          </a:xfrm>
        </p:spPr>
        <p:txBody>
          <a:bodyPr>
            <a:normAutofit/>
          </a:bodyPr>
          <a:lstStyle/>
          <a:p>
            <a:pPr lvl="1" algn="just">
              <a:buFont typeface="Wingdings" panose="05000000000000000000" pitchFamily="2" charset="2"/>
              <a:buChar char="Ø"/>
            </a:pPr>
            <a:r>
              <a:rPr lang="en-US" sz="2200" dirty="0">
                <a:solidFill>
                  <a:schemeClr val="accent5">
                    <a:lumMod val="50000"/>
                  </a:schemeClr>
                </a:solidFill>
                <a:effectLst/>
                <a:latin typeface="Calibri" panose="020F0502020204030204" pitchFamily="34" charset="0"/>
              </a:rPr>
              <a:t>5(2) An officer of central tax may exercise the powers and discharge the duties conferred or imposed under this Act on any other officer of central tax who is subordinate to him. - </a:t>
            </a:r>
            <a:r>
              <a:rPr lang="en-US" sz="2200" b="1" dirty="0">
                <a:solidFill>
                  <a:srgbClr val="FF0000"/>
                </a:solidFill>
                <a:effectLst/>
                <a:latin typeface="Calibri" panose="020F0502020204030204" pitchFamily="34" charset="0"/>
              </a:rPr>
              <a:t>Superior can do what junior can do</a:t>
            </a:r>
          </a:p>
          <a:p>
            <a:pPr lvl="1" algn="just">
              <a:buFont typeface="Wingdings" panose="05000000000000000000" pitchFamily="2" charset="2"/>
              <a:buChar char="Ø"/>
            </a:pPr>
            <a:endParaRPr lang="en-US" sz="2200" b="1" dirty="0">
              <a:solidFill>
                <a:srgbClr val="FF0000"/>
              </a:solidFill>
              <a:latin typeface="Calibri" panose="020F0502020204030204" pitchFamily="34" charset="0"/>
            </a:endParaRPr>
          </a:p>
          <a:p>
            <a:pPr lvl="1" algn="just">
              <a:buFont typeface="Wingdings" panose="05000000000000000000" pitchFamily="2" charset="2"/>
              <a:buChar char="Ø"/>
            </a:pPr>
            <a:r>
              <a:rPr lang="en-US" sz="2200" dirty="0">
                <a:solidFill>
                  <a:schemeClr val="accent5">
                    <a:lumMod val="50000"/>
                  </a:schemeClr>
                </a:solidFill>
                <a:effectLst/>
                <a:latin typeface="Calibri" panose="020F0502020204030204" pitchFamily="34" charset="0"/>
              </a:rPr>
              <a:t>5(3) The Commissioner may, subject to such conditions and limitations as may be specified in this behalf by him, delegate his powers to any other officer who is subordinate to him. - </a:t>
            </a:r>
            <a:r>
              <a:rPr lang="en-US" sz="2200" b="1" dirty="0">
                <a:solidFill>
                  <a:srgbClr val="FF0000"/>
                </a:solidFill>
                <a:effectLst/>
                <a:latin typeface="Calibri" panose="020F0502020204030204" pitchFamily="34" charset="0"/>
              </a:rPr>
              <a:t>Commissioner's own powers delegated to subordinate</a:t>
            </a:r>
          </a:p>
          <a:p>
            <a:pPr lvl="1" algn="just">
              <a:buFont typeface="Wingdings" panose="05000000000000000000" pitchFamily="2" charset="2"/>
              <a:buChar char="Ø"/>
            </a:pPr>
            <a:endParaRPr lang="en-US" sz="2200" b="1" dirty="0">
              <a:solidFill>
                <a:schemeClr val="accent5">
                  <a:lumMod val="50000"/>
                </a:schemeClr>
              </a:solidFill>
              <a:latin typeface="Calibri" panose="020F0502020204030204" pitchFamily="34" charset="0"/>
            </a:endParaRPr>
          </a:p>
          <a:p>
            <a:pPr lvl="1" algn="just">
              <a:buFont typeface="Wingdings" panose="05000000000000000000" pitchFamily="2" charset="2"/>
              <a:buChar char="Ø"/>
            </a:pPr>
            <a:r>
              <a:rPr lang="en-US" sz="2200" dirty="0">
                <a:solidFill>
                  <a:schemeClr val="accent5">
                    <a:lumMod val="50000"/>
                  </a:schemeClr>
                </a:solidFill>
                <a:effectLst/>
                <a:latin typeface="Calibri" panose="020F0502020204030204" pitchFamily="34" charset="0"/>
              </a:rPr>
              <a:t>167. The Commissioner may, by notification, direct that subject to such conditions, if any, as may be specified in the notification, any power exercisable by any authority or officer under this Act may be exercisable also by another authority or officer as may be specified in such notification.- </a:t>
            </a:r>
            <a:r>
              <a:rPr lang="en-US" sz="2200" b="1" dirty="0">
                <a:solidFill>
                  <a:srgbClr val="FF0000"/>
                </a:solidFill>
                <a:effectLst/>
                <a:latin typeface="Calibri" panose="020F0502020204030204" pitchFamily="34" charset="0"/>
              </a:rPr>
              <a:t>Commissioner delegation of powers from one authority to the other through a notification</a:t>
            </a:r>
          </a:p>
          <a:p>
            <a:pPr lvl="1" algn="just">
              <a:buFont typeface="Wingdings" panose="05000000000000000000" pitchFamily="2" charset="2"/>
              <a:buChar char="Ø"/>
            </a:pPr>
            <a:endParaRPr lang="en-US" sz="2200" b="1" dirty="0">
              <a:solidFill>
                <a:srgbClr val="FF0000"/>
              </a:solidFill>
              <a:latin typeface="Calibri" panose="020F0502020204030204" pitchFamily="34" charset="0"/>
            </a:endParaRPr>
          </a:p>
          <a:p>
            <a:pPr lvl="1" algn="just">
              <a:buFont typeface="Wingdings" panose="05000000000000000000" pitchFamily="2" charset="2"/>
              <a:buChar char="Ø"/>
            </a:pPr>
            <a:r>
              <a:rPr lang="en-US" sz="2200" dirty="0">
                <a:solidFill>
                  <a:schemeClr val="accent5">
                    <a:lumMod val="50000"/>
                  </a:schemeClr>
                </a:solidFill>
                <a:effectLst/>
                <a:latin typeface="Calibri" panose="020F0502020204030204" pitchFamily="34" charset="0"/>
              </a:rPr>
              <a:t>168– Power exercisable by </a:t>
            </a:r>
            <a:r>
              <a:rPr lang="en-US" sz="2200" b="1" dirty="0">
                <a:solidFill>
                  <a:srgbClr val="FF0000"/>
                </a:solidFill>
                <a:effectLst/>
                <a:latin typeface="Calibri" panose="020F0502020204030204" pitchFamily="34" charset="0"/>
              </a:rPr>
              <a:t>Commissioner of Board (CGST) / </a:t>
            </a:r>
            <a:r>
              <a:rPr lang="en-US" sz="2200" b="1" dirty="0">
                <a:solidFill>
                  <a:srgbClr val="FF0000"/>
                </a:solidFill>
                <a:latin typeface="Calibri" panose="020F0502020204030204" pitchFamily="34" charset="0"/>
              </a:rPr>
              <a:t>Commissioner of the State (SGST)</a:t>
            </a:r>
          </a:p>
          <a:p>
            <a:pPr lvl="1" algn="just">
              <a:buFont typeface="Wingdings" panose="05000000000000000000" pitchFamily="2" charset="2"/>
              <a:buChar char="Ø"/>
            </a:pPr>
            <a:endParaRPr lang="en-US" sz="2200" b="1" dirty="0">
              <a:solidFill>
                <a:schemeClr val="accent5">
                  <a:lumMod val="50000"/>
                </a:schemeClr>
              </a:solidFill>
              <a:latin typeface="Calibri" panose="020F0502020204030204" pitchFamily="34" charset="0"/>
            </a:endParaRPr>
          </a:p>
          <a:p>
            <a:pPr lvl="1" algn="just">
              <a:buFont typeface="Wingdings" panose="05000000000000000000" pitchFamily="2" charset="2"/>
              <a:buChar char="Ø"/>
            </a:pPr>
            <a:endParaRPr lang="en-US" sz="2200" b="1" dirty="0">
              <a:solidFill>
                <a:srgbClr val="FF0000"/>
              </a:solidFill>
              <a:latin typeface="Calibri" panose="020F0502020204030204" pitchFamily="34" charset="0"/>
            </a:endParaRPr>
          </a:p>
          <a:p>
            <a:pPr lvl="1" algn="just">
              <a:buFont typeface="Wingdings" panose="05000000000000000000" pitchFamily="2" charset="2"/>
              <a:buChar char="Ø"/>
            </a:pPr>
            <a:endParaRPr lang="en-US" sz="2200" b="1" dirty="0">
              <a:solidFill>
                <a:srgbClr val="FF0000"/>
              </a:solidFill>
              <a:effectLst/>
              <a:latin typeface="Calibri" panose="020F0502020204030204" pitchFamily="34" charset="0"/>
            </a:endParaRPr>
          </a:p>
          <a:p>
            <a:pPr lvl="1" algn="just">
              <a:buFont typeface="Wingdings" panose="05000000000000000000" pitchFamily="2" charset="2"/>
              <a:buChar char="Ø"/>
            </a:pPr>
            <a:endParaRPr lang="en-US" sz="2200" b="1" dirty="0">
              <a:solidFill>
                <a:srgbClr val="FF0000"/>
              </a:solidFill>
              <a:effectLst/>
              <a:latin typeface="Calibri" panose="020F0502020204030204" pitchFamily="34" charset="0"/>
            </a:endParaRPr>
          </a:p>
          <a:p>
            <a:pPr lvl="1">
              <a:buFont typeface="Wingdings" panose="05000000000000000000" pitchFamily="2" charset="2"/>
              <a:buChar char="Ø"/>
            </a:pPr>
            <a:endParaRPr lang="en-US" sz="1800" b="1" dirty="0">
              <a:solidFill>
                <a:srgbClr val="FF0000"/>
              </a:solidFill>
              <a:latin typeface="Calibri" panose="020F0502020204030204" pitchFamily="34" charset="0"/>
            </a:endParaRPr>
          </a:p>
          <a:p>
            <a:pPr lvl="1">
              <a:buFont typeface="Wingdings" panose="05000000000000000000" pitchFamily="2" charset="2"/>
              <a:buChar char="Ø"/>
            </a:pPr>
            <a:endParaRPr lang="en-US" sz="1800" b="1" dirty="0">
              <a:solidFill>
                <a:srgbClr val="FF0000"/>
              </a:solidFill>
              <a:effectLst/>
              <a:latin typeface="Calibri" panose="020F0502020204030204" pitchFamily="34" charset="0"/>
            </a:endParaRPr>
          </a:p>
          <a:p>
            <a:pPr lvl="1">
              <a:buFont typeface="Wingdings" panose="05000000000000000000" pitchFamily="2" charset="2"/>
              <a:buChar char="Ø"/>
            </a:pPr>
            <a:endParaRPr lang="en-US" sz="1800" b="1" dirty="0">
              <a:solidFill>
                <a:srgbClr val="FF0000"/>
              </a:solidFill>
              <a:latin typeface="Calibri" panose="020F0502020204030204" pitchFamily="34" charset="0"/>
            </a:endParaRPr>
          </a:p>
          <a:p>
            <a:pPr lvl="1">
              <a:buFont typeface="Wingdings" panose="05000000000000000000" pitchFamily="2" charset="2"/>
              <a:buChar char="Ø"/>
            </a:pPr>
            <a:endParaRPr lang="en-US" sz="1800" dirty="0">
              <a:effectLst/>
              <a:latin typeface="Calibri" panose="020F0502020204030204" pitchFamily="34" charset="0"/>
            </a:endParaRPr>
          </a:p>
          <a:p>
            <a:pPr lvl="1">
              <a:buFont typeface="Wingdings" panose="05000000000000000000" pitchFamily="2" charset="2"/>
              <a:buChar char="Ø"/>
            </a:pPr>
            <a:endParaRPr lang="en-US" sz="2200" dirty="0">
              <a:solidFill>
                <a:schemeClr val="accent5">
                  <a:lumMod val="50000"/>
                </a:schemeClr>
              </a:solidFill>
            </a:endParaRPr>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2201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Some important judgements on powers of officers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19</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98474" y="730138"/>
            <a:ext cx="11873131" cy="5116350"/>
          </a:xfrm>
        </p:spPr>
        <p:txBody>
          <a:bodyPr>
            <a:normAutofit/>
          </a:bodyPr>
          <a:lstStyle/>
          <a:p>
            <a:pPr lvl="1" algn="just">
              <a:buFont typeface="Wingdings" panose="05000000000000000000" pitchFamily="2" charset="2"/>
              <a:buChar char="Ø"/>
            </a:pPr>
            <a:endParaRPr lang="en-US" sz="2200" b="1" dirty="0">
              <a:solidFill>
                <a:schemeClr val="accent5">
                  <a:lumMod val="50000"/>
                </a:schemeClr>
              </a:solidFill>
              <a:latin typeface="Calibri" panose="020F0502020204030204" pitchFamily="34" charset="0"/>
            </a:endParaRPr>
          </a:p>
          <a:p>
            <a:pPr lvl="1" algn="just">
              <a:buFont typeface="Wingdings" panose="05000000000000000000" pitchFamily="2" charset="2"/>
              <a:buChar char="Ø"/>
            </a:pPr>
            <a:endParaRPr lang="en-US" sz="2200" b="1" dirty="0">
              <a:solidFill>
                <a:srgbClr val="FF0000"/>
              </a:solidFill>
              <a:latin typeface="Calibri" panose="020F0502020204030204" pitchFamily="34" charset="0"/>
            </a:endParaRPr>
          </a:p>
          <a:p>
            <a:pPr lvl="1" algn="just">
              <a:buFont typeface="Wingdings" panose="05000000000000000000" pitchFamily="2" charset="2"/>
              <a:buChar char="Ø"/>
            </a:pPr>
            <a:endParaRPr lang="en-US" sz="2200" b="1" dirty="0">
              <a:solidFill>
                <a:srgbClr val="FF0000"/>
              </a:solidFill>
              <a:effectLst/>
              <a:latin typeface="Calibri" panose="020F0502020204030204" pitchFamily="34" charset="0"/>
            </a:endParaRPr>
          </a:p>
          <a:p>
            <a:pPr lvl="1" algn="just">
              <a:buFont typeface="Wingdings" panose="05000000000000000000" pitchFamily="2" charset="2"/>
              <a:buChar char="Ø"/>
            </a:pPr>
            <a:endParaRPr lang="en-US" sz="2200" b="1" dirty="0">
              <a:solidFill>
                <a:srgbClr val="FF0000"/>
              </a:solidFill>
              <a:effectLst/>
              <a:latin typeface="Calibri" panose="020F0502020204030204" pitchFamily="34" charset="0"/>
            </a:endParaRPr>
          </a:p>
          <a:p>
            <a:pPr lvl="1">
              <a:buFont typeface="Wingdings" panose="05000000000000000000" pitchFamily="2" charset="2"/>
              <a:buChar char="Ø"/>
            </a:pPr>
            <a:endParaRPr lang="en-US" sz="1800" b="1" dirty="0">
              <a:solidFill>
                <a:srgbClr val="FF0000"/>
              </a:solidFill>
              <a:latin typeface="Calibri" panose="020F0502020204030204" pitchFamily="34" charset="0"/>
            </a:endParaRPr>
          </a:p>
          <a:p>
            <a:pPr lvl="1">
              <a:buFont typeface="Wingdings" panose="05000000000000000000" pitchFamily="2" charset="2"/>
              <a:buChar char="Ø"/>
            </a:pPr>
            <a:endParaRPr lang="en-US" sz="1800" b="1" dirty="0">
              <a:solidFill>
                <a:srgbClr val="FF0000"/>
              </a:solidFill>
              <a:effectLst/>
              <a:latin typeface="Calibri" panose="020F0502020204030204" pitchFamily="34" charset="0"/>
            </a:endParaRPr>
          </a:p>
          <a:p>
            <a:pPr lvl="1">
              <a:buFont typeface="Wingdings" panose="05000000000000000000" pitchFamily="2" charset="2"/>
              <a:buChar char="Ø"/>
            </a:pPr>
            <a:endParaRPr lang="en-US" sz="1800" b="1" dirty="0">
              <a:solidFill>
                <a:srgbClr val="FF0000"/>
              </a:solidFill>
              <a:latin typeface="Calibri" panose="020F0502020204030204" pitchFamily="34" charset="0"/>
            </a:endParaRPr>
          </a:p>
          <a:p>
            <a:pPr lvl="1">
              <a:buFont typeface="Wingdings" panose="05000000000000000000" pitchFamily="2" charset="2"/>
              <a:buChar char="Ø"/>
            </a:pPr>
            <a:endParaRPr lang="en-US" sz="1800" dirty="0">
              <a:effectLst/>
              <a:latin typeface="Calibri" panose="020F0502020204030204" pitchFamily="34" charset="0"/>
            </a:endParaRPr>
          </a:p>
          <a:p>
            <a:pPr lvl="1">
              <a:buFont typeface="Wingdings" panose="05000000000000000000" pitchFamily="2" charset="2"/>
              <a:buChar char="Ø"/>
            </a:pPr>
            <a:endParaRPr lang="en-US" sz="2200" dirty="0">
              <a:solidFill>
                <a:schemeClr val="accent5">
                  <a:lumMod val="50000"/>
                </a:schemeClr>
              </a:solidFill>
            </a:endParaRPr>
          </a:p>
          <a:p>
            <a:pPr marL="0" indent="0">
              <a:buNone/>
            </a:pPr>
            <a:endParaRPr lang="en-US" dirty="0"/>
          </a:p>
          <a:p>
            <a:endParaRPr lang="en-US" dirty="0"/>
          </a:p>
          <a:p>
            <a:endParaRPr lang="en-US" dirty="0"/>
          </a:p>
          <a:p>
            <a:pPr marL="0" indent="0">
              <a:buNone/>
            </a:pPr>
            <a:endParaRPr lang="en-US" dirty="0"/>
          </a:p>
        </p:txBody>
      </p:sp>
      <p:sp>
        <p:nvSpPr>
          <p:cNvPr id="3" name="TextBox 2">
            <a:extLst>
              <a:ext uri="{FF2B5EF4-FFF2-40B4-BE49-F238E27FC236}">
                <a16:creationId xmlns:a16="http://schemas.microsoft.com/office/drawing/2014/main" id="{E8B28F70-B9C6-42C9-972D-2CF8FE98CC96}"/>
              </a:ext>
            </a:extLst>
          </p:cNvPr>
          <p:cNvSpPr txBox="1"/>
          <p:nvPr/>
        </p:nvSpPr>
        <p:spPr>
          <a:xfrm>
            <a:off x="492369" y="870219"/>
            <a:ext cx="10663311" cy="5170646"/>
          </a:xfrm>
          <a:prstGeom prst="rect">
            <a:avLst/>
          </a:prstGeom>
          <a:noFill/>
        </p:spPr>
        <p:txBody>
          <a:bodyPr wrap="square" rtlCol="0">
            <a:spAutoFit/>
          </a:bodyPr>
          <a:lstStyle/>
          <a:p>
            <a:pPr marL="628650" marR="0" indent="-285750" algn="just">
              <a:spcBef>
                <a:spcPts val="0"/>
              </a:spcBef>
              <a:spcAft>
                <a:spcPts val="0"/>
              </a:spcAft>
              <a:buFont typeface="Wingdings" panose="05000000000000000000" pitchFamily="2" charset="2"/>
              <a:buChar char="Ø"/>
            </a:pPr>
            <a:r>
              <a:rPr lang="en-US" sz="2200" b="1" dirty="0">
                <a:solidFill>
                  <a:schemeClr val="accent5">
                    <a:lumMod val="50000"/>
                  </a:schemeClr>
                </a:solidFill>
              </a:rPr>
              <a:t>Radha Krishan Industries (SC) </a:t>
            </a:r>
            <a:r>
              <a:rPr lang="en-US" sz="2200" dirty="0">
                <a:solidFill>
                  <a:schemeClr val="accent5">
                    <a:lumMod val="50000"/>
                  </a:schemeClr>
                </a:solidFill>
              </a:rPr>
              <a:t>– </a:t>
            </a:r>
          </a:p>
          <a:p>
            <a:pPr marL="1143000" lvl="1" indent="-342900" algn="just">
              <a:buFont typeface="Courier New" panose="02070309020205020404" pitchFamily="49" charset="0"/>
              <a:buChar char="o"/>
            </a:pPr>
            <a:r>
              <a:rPr lang="en-US" sz="2200" dirty="0">
                <a:solidFill>
                  <a:schemeClr val="accent5">
                    <a:lumMod val="50000"/>
                  </a:schemeClr>
                </a:solidFill>
                <a:effectLst/>
                <a:latin typeface="Calibri" panose="020F0502020204030204" pitchFamily="34" charset="0"/>
              </a:rPr>
              <a:t>The Joint Commissioner while ordering a provisional attachment under section 83 was acting as a delegate of the Commissioner in pursuance of the delegation effected under Section 5(3) and an appeal against the order of provisional attachment was not available under Section 107 (1); </a:t>
            </a:r>
          </a:p>
          <a:p>
            <a:pPr marL="1143000" lvl="1" indent="-342900" algn="just">
              <a:buFont typeface="Courier New" panose="02070309020205020404" pitchFamily="49" charset="0"/>
              <a:buChar char="o"/>
            </a:pPr>
            <a:r>
              <a:rPr lang="en-GB" sz="2200" dirty="0">
                <a:solidFill>
                  <a:schemeClr val="accent5">
                    <a:lumMod val="50000"/>
                  </a:schemeClr>
                </a:solidFill>
                <a:effectLst/>
                <a:latin typeface="Calibri" panose="020F0502020204030204" pitchFamily="34" charset="0"/>
              </a:rPr>
              <a:t>The writ petition before the High Court under Article 226 of the Constitution challenging the order of provisional attachment was maintainable;</a:t>
            </a:r>
          </a:p>
          <a:p>
            <a:pPr marL="628650" marR="0" indent="-285750" algn="just">
              <a:spcBef>
                <a:spcPts val="0"/>
              </a:spcBef>
              <a:spcAft>
                <a:spcPts val="0"/>
              </a:spcAft>
              <a:buFont typeface="Wingdings" panose="05000000000000000000" pitchFamily="2" charset="2"/>
              <a:buChar char="Ø"/>
            </a:pPr>
            <a:endParaRPr lang="en-GB" sz="2200" dirty="0">
              <a:solidFill>
                <a:schemeClr val="accent5">
                  <a:lumMod val="50000"/>
                </a:schemeClr>
              </a:solidFill>
              <a:latin typeface="Calibri" panose="020F0502020204030204" pitchFamily="34" charset="0"/>
            </a:endParaRPr>
          </a:p>
          <a:p>
            <a:pPr marL="628650" marR="0" indent="-285750" algn="just">
              <a:spcBef>
                <a:spcPts val="0"/>
              </a:spcBef>
              <a:spcAft>
                <a:spcPts val="0"/>
              </a:spcAft>
              <a:buFont typeface="Wingdings" panose="05000000000000000000" pitchFamily="2" charset="2"/>
              <a:buChar char="Ø"/>
            </a:pPr>
            <a:r>
              <a:rPr lang="en-GB" sz="2200" b="1" dirty="0">
                <a:solidFill>
                  <a:schemeClr val="accent5">
                    <a:lumMod val="50000"/>
                  </a:schemeClr>
                </a:solidFill>
                <a:effectLst/>
                <a:latin typeface="Calibri" panose="020F0502020204030204" pitchFamily="34" charset="0"/>
              </a:rPr>
              <a:t>Canon India Pvt Ltd (SC) -</a:t>
            </a:r>
            <a:r>
              <a:rPr lang="en-GB" sz="2200" dirty="0">
                <a:solidFill>
                  <a:schemeClr val="accent5">
                    <a:lumMod val="50000"/>
                  </a:schemeClr>
                </a:solidFill>
                <a:effectLst/>
                <a:latin typeface="Calibri" panose="020F0502020204030204" pitchFamily="34" charset="0"/>
              </a:rPr>
              <a:t> 	</a:t>
            </a:r>
          </a:p>
          <a:p>
            <a:pPr marL="1143000" lvl="1" indent="-342900" algn="just">
              <a:buFont typeface="Courier New" panose="02070309020205020404" pitchFamily="49" charset="0"/>
              <a:buChar char="o"/>
            </a:pPr>
            <a:r>
              <a:rPr lang="en-GB" sz="2200" dirty="0">
                <a:solidFill>
                  <a:schemeClr val="accent5">
                    <a:lumMod val="50000"/>
                  </a:schemeClr>
                </a:solidFill>
                <a:effectLst/>
                <a:latin typeface="Calibri" panose="020F0502020204030204" pitchFamily="34" charset="0"/>
              </a:rPr>
              <a:t>Where the statute confers the same power to perform an act on different officers, as in this case, the two officers, especially when they belong to different departments, cannot exercise their powers in the same case</a:t>
            </a:r>
          </a:p>
          <a:p>
            <a:pPr marL="1143000" lvl="1" indent="-342900" algn="just">
              <a:buFont typeface="Courier New" panose="02070309020205020404" pitchFamily="49" charset="0"/>
              <a:buChar char="o"/>
            </a:pPr>
            <a:r>
              <a:rPr lang="en-GB" sz="2200" dirty="0">
                <a:solidFill>
                  <a:schemeClr val="accent5">
                    <a:lumMod val="50000"/>
                  </a:schemeClr>
                </a:solidFill>
                <a:latin typeface="Calibri" panose="020F0502020204030204" pitchFamily="34" charset="0"/>
              </a:rPr>
              <a:t>Proceedings by DRI to issue SCN when goods cleared by Customs Officer not valid</a:t>
            </a:r>
          </a:p>
          <a:p>
            <a:pPr marL="1143000" lvl="1" indent="-342900" algn="just">
              <a:buFont typeface="Courier New" panose="02070309020205020404" pitchFamily="49" charset="0"/>
              <a:buChar char="o"/>
            </a:pPr>
            <a:r>
              <a:rPr lang="en-GB" sz="2200" dirty="0">
                <a:solidFill>
                  <a:schemeClr val="accent5">
                    <a:lumMod val="50000"/>
                  </a:schemeClr>
                </a:solidFill>
                <a:latin typeface="Calibri" panose="020F0502020204030204" pitchFamily="34" charset="0"/>
              </a:rPr>
              <a:t>PO may not be original officer but also his successor / superior in same office</a:t>
            </a:r>
          </a:p>
          <a:p>
            <a:pPr marL="1143000" lvl="1" indent="-342900" algn="just">
              <a:buFont typeface="Courier New" panose="02070309020205020404" pitchFamily="49" charset="0"/>
              <a:buChar char="o"/>
            </a:pPr>
            <a:r>
              <a:rPr lang="en-GB" sz="2200" dirty="0">
                <a:solidFill>
                  <a:schemeClr val="accent5">
                    <a:lumMod val="50000"/>
                  </a:schemeClr>
                </a:solidFill>
                <a:latin typeface="Calibri" panose="020F0502020204030204" pitchFamily="34" charset="0"/>
              </a:rPr>
              <a:t>DRI was wrongly appointed by the Board and not the Central Government</a:t>
            </a:r>
            <a:endParaRPr lang="en-IN" dirty="0"/>
          </a:p>
        </p:txBody>
      </p:sp>
    </p:spTree>
    <p:extLst>
      <p:ext uri="{BB962C8B-B14F-4D97-AF65-F5344CB8AC3E}">
        <p14:creationId xmlns:p14="http://schemas.microsoft.com/office/powerpoint/2010/main" val="282740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Tax not paid or short paid or erroneously refunded – Section 73 &amp; 74</a:t>
            </a:r>
          </a:p>
        </p:txBody>
      </p:sp>
      <p:sp>
        <p:nvSpPr>
          <p:cNvPr id="28" name="Rectangle: Rounded Corners 27">
            <a:extLst>
              <a:ext uri="{FF2B5EF4-FFF2-40B4-BE49-F238E27FC236}">
                <a16:creationId xmlns:a16="http://schemas.microsoft.com/office/drawing/2014/main" id="{05B358D9-8E2C-4F30-B788-ADF20E97DCE7}"/>
              </a:ext>
            </a:extLst>
          </p:cNvPr>
          <p:cNvSpPr/>
          <p:nvPr/>
        </p:nvSpPr>
        <p:spPr>
          <a:xfrm>
            <a:off x="2940150" y="791354"/>
            <a:ext cx="6415880" cy="2236795"/>
          </a:xfrm>
          <a:prstGeom prst="round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chemeClr val="accent5">
                    <a:lumMod val="50000"/>
                  </a:schemeClr>
                </a:solidFill>
              </a:rPr>
              <a:t>Notice shall be served by the proper officer if :</a:t>
            </a:r>
          </a:p>
          <a:p>
            <a:pPr marL="342900" indent="-342900">
              <a:buFont typeface="Wingdings" panose="05000000000000000000" pitchFamily="2" charset="2"/>
              <a:buChar char="Ø"/>
            </a:pPr>
            <a:r>
              <a:rPr lang="en-IN" sz="2000" dirty="0">
                <a:solidFill>
                  <a:schemeClr val="accent5">
                    <a:lumMod val="50000"/>
                  </a:schemeClr>
                </a:solidFill>
              </a:rPr>
              <a:t>T</a:t>
            </a:r>
            <a:r>
              <a:rPr lang="en-US" sz="2000" dirty="0">
                <a:solidFill>
                  <a:schemeClr val="accent5">
                    <a:lumMod val="50000"/>
                  </a:schemeClr>
                </a:solidFill>
              </a:rPr>
              <a:t>ax not paid </a:t>
            </a:r>
          </a:p>
          <a:p>
            <a:pPr marL="342900" indent="-342900">
              <a:buFont typeface="Wingdings" panose="05000000000000000000" pitchFamily="2" charset="2"/>
              <a:buChar char="Ø"/>
            </a:pPr>
            <a:r>
              <a:rPr lang="en-IN" sz="2000" dirty="0">
                <a:solidFill>
                  <a:schemeClr val="accent5">
                    <a:lumMod val="50000"/>
                  </a:schemeClr>
                </a:solidFill>
              </a:rPr>
              <a:t>Tax s</a:t>
            </a:r>
            <a:r>
              <a:rPr lang="en-US" sz="2000" dirty="0" err="1">
                <a:solidFill>
                  <a:schemeClr val="accent5">
                    <a:lumMod val="50000"/>
                  </a:schemeClr>
                </a:solidFill>
              </a:rPr>
              <a:t>hort</a:t>
            </a:r>
            <a:r>
              <a:rPr lang="en-US" sz="2000" dirty="0">
                <a:solidFill>
                  <a:schemeClr val="accent5">
                    <a:lumMod val="50000"/>
                  </a:schemeClr>
                </a:solidFill>
              </a:rPr>
              <a:t> paid </a:t>
            </a:r>
          </a:p>
          <a:p>
            <a:pPr marL="342900" indent="-342900">
              <a:buFont typeface="Wingdings" panose="05000000000000000000" pitchFamily="2" charset="2"/>
              <a:buChar char="Ø"/>
            </a:pPr>
            <a:r>
              <a:rPr lang="en-IN" sz="2000" dirty="0">
                <a:solidFill>
                  <a:schemeClr val="accent5">
                    <a:lumMod val="50000"/>
                  </a:schemeClr>
                </a:solidFill>
              </a:rPr>
              <a:t>Erroneously </a:t>
            </a:r>
            <a:r>
              <a:rPr lang="en-US" sz="2000" dirty="0">
                <a:solidFill>
                  <a:schemeClr val="accent5">
                    <a:lumMod val="50000"/>
                  </a:schemeClr>
                </a:solidFill>
              </a:rPr>
              <a:t>refunded </a:t>
            </a:r>
          </a:p>
          <a:p>
            <a:pPr marL="342900" indent="-342900">
              <a:buFont typeface="Wingdings" panose="05000000000000000000" pitchFamily="2" charset="2"/>
              <a:buChar char="Ø"/>
            </a:pPr>
            <a:r>
              <a:rPr lang="en-IN" sz="2000" dirty="0">
                <a:solidFill>
                  <a:schemeClr val="accent5">
                    <a:lumMod val="50000"/>
                  </a:schemeClr>
                </a:solidFill>
              </a:rPr>
              <a:t>I</a:t>
            </a:r>
            <a:r>
              <a:rPr lang="en-US" sz="2000" dirty="0" err="1">
                <a:solidFill>
                  <a:schemeClr val="accent5">
                    <a:lumMod val="50000"/>
                  </a:schemeClr>
                </a:solidFill>
              </a:rPr>
              <a:t>nput</a:t>
            </a:r>
            <a:r>
              <a:rPr lang="en-US" sz="2000" dirty="0">
                <a:solidFill>
                  <a:schemeClr val="accent5">
                    <a:lumMod val="50000"/>
                  </a:schemeClr>
                </a:solidFill>
              </a:rPr>
              <a:t> tax credit wrongly availed or utilized</a:t>
            </a:r>
          </a:p>
        </p:txBody>
      </p:sp>
      <p:sp>
        <p:nvSpPr>
          <p:cNvPr id="29" name="Rectangle: Rounded Corners 28">
            <a:extLst>
              <a:ext uri="{FF2B5EF4-FFF2-40B4-BE49-F238E27FC236}">
                <a16:creationId xmlns:a16="http://schemas.microsoft.com/office/drawing/2014/main" id="{16959B8E-B48C-41CC-8D1E-8687CBCA6ADB}"/>
              </a:ext>
            </a:extLst>
          </p:cNvPr>
          <p:cNvSpPr/>
          <p:nvPr/>
        </p:nvSpPr>
        <p:spPr>
          <a:xfrm>
            <a:off x="630095" y="4238353"/>
            <a:ext cx="4871414" cy="964257"/>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accent5">
                    <a:lumMod val="50000"/>
                  </a:schemeClr>
                </a:solidFill>
              </a:rPr>
              <a:t>other than fraud or any </a:t>
            </a:r>
            <a:r>
              <a:rPr lang="en-US" sz="2000" dirty="0" err="1">
                <a:solidFill>
                  <a:schemeClr val="accent5">
                    <a:lumMod val="50000"/>
                  </a:schemeClr>
                </a:solidFill>
              </a:rPr>
              <a:t>wilful</a:t>
            </a:r>
            <a:r>
              <a:rPr lang="en-US" sz="2000" dirty="0">
                <a:solidFill>
                  <a:schemeClr val="accent5">
                    <a:lumMod val="50000"/>
                  </a:schemeClr>
                </a:solidFill>
              </a:rPr>
              <a:t> misstatement or suppression of facts to evade tax</a:t>
            </a:r>
            <a:endParaRPr lang="en-GB" sz="2000" dirty="0">
              <a:solidFill>
                <a:schemeClr val="accent5">
                  <a:lumMod val="50000"/>
                </a:schemeClr>
              </a:solidFill>
            </a:endParaRPr>
          </a:p>
        </p:txBody>
      </p:sp>
      <p:sp>
        <p:nvSpPr>
          <p:cNvPr id="30" name="Rectangle: Rounded Corners 29">
            <a:extLst>
              <a:ext uri="{FF2B5EF4-FFF2-40B4-BE49-F238E27FC236}">
                <a16:creationId xmlns:a16="http://schemas.microsoft.com/office/drawing/2014/main" id="{A54B6B87-FBD2-411C-B47D-BC3A8863DBE4}"/>
              </a:ext>
            </a:extLst>
          </p:cNvPr>
          <p:cNvSpPr/>
          <p:nvPr/>
        </p:nvSpPr>
        <p:spPr>
          <a:xfrm>
            <a:off x="610211" y="5432685"/>
            <a:ext cx="4871414" cy="964257"/>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accent5">
                    <a:lumMod val="50000"/>
                  </a:schemeClr>
                </a:solidFill>
              </a:rPr>
              <a:t>to </a:t>
            </a:r>
            <a:r>
              <a:rPr lang="en-US" sz="2000" dirty="0" err="1">
                <a:solidFill>
                  <a:schemeClr val="accent5">
                    <a:lumMod val="50000"/>
                  </a:schemeClr>
                </a:solidFill>
              </a:rPr>
              <a:t>showcause</a:t>
            </a:r>
            <a:r>
              <a:rPr lang="en-US" sz="2000" dirty="0">
                <a:solidFill>
                  <a:schemeClr val="accent5">
                    <a:lumMod val="50000"/>
                  </a:schemeClr>
                </a:solidFill>
              </a:rPr>
              <a:t> why tax along with interest u/s 50 and penalty as per the provisions of the Act or rules is not payable</a:t>
            </a:r>
          </a:p>
        </p:txBody>
      </p:sp>
      <p:cxnSp>
        <p:nvCxnSpPr>
          <p:cNvPr id="31" name="Straight Connector 30">
            <a:extLst>
              <a:ext uri="{FF2B5EF4-FFF2-40B4-BE49-F238E27FC236}">
                <a16:creationId xmlns:a16="http://schemas.microsoft.com/office/drawing/2014/main" id="{5CB68465-2240-4A8E-A01F-40785DD38548}"/>
              </a:ext>
            </a:extLst>
          </p:cNvPr>
          <p:cNvCxnSpPr>
            <a:cxnSpLocks/>
          </p:cNvCxnSpPr>
          <p:nvPr/>
        </p:nvCxnSpPr>
        <p:spPr>
          <a:xfrm flipV="1">
            <a:off x="3065802" y="3285117"/>
            <a:ext cx="6290233" cy="369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CAB748-B3F0-411D-814B-9562F46B877B}"/>
              </a:ext>
            </a:extLst>
          </p:cNvPr>
          <p:cNvCxnSpPr>
            <a:cxnSpLocks/>
          </p:cNvCxnSpPr>
          <p:nvPr/>
        </p:nvCxnSpPr>
        <p:spPr>
          <a:xfrm flipH="1">
            <a:off x="5943600" y="3028148"/>
            <a:ext cx="1" cy="23583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BDB0B42-F101-4ED2-9F4D-A0CD6C026A65}"/>
              </a:ext>
            </a:extLst>
          </p:cNvPr>
          <p:cNvCxnSpPr>
            <a:cxnSpLocks/>
          </p:cNvCxnSpPr>
          <p:nvPr/>
        </p:nvCxnSpPr>
        <p:spPr>
          <a:xfrm flipH="1">
            <a:off x="3045924" y="3299319"/>
            <a:ext cx="1" cy="23583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2FDFED6-DFA2-40B9-9B3F-694A6C307ED2}"/>
              </a:ext>
            </a:extLst>
          </p:cNvPr>
          <p:cNvCxnSpPr>
            <a:cxnSpLocks/>
          </p:cNvCxnSpPr>
          <p:nvPr/>
        </p:nvCxnSpPr>
        <p:spPr>
          <a:xfrm flipH="1">
            <a:off x="9336156" y="3282767"/>
            <a:ext cx="1" cy="23583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A3688F-3649-4BA5-853E-BA9FE9D8C72C}"/>
              </a:ext>
            </a:extLst>
          </p:cNvPr>
          <p:cNvCxnSpPr>
            <a:cxnSpLocks/>
          </p:cNvCxnSpPr>
          <p:nvPr/>
        </p:nvCxnSpPr>
        <p:spPr>
          <a:xfrm>
            <a:off x="9356036" y="5132742"/>
            <a:ext cx="1" cy="26686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1D2DB4-3B6B-4516-87FD-EDD57A60F8DC}"/>
              </a:ext>
            </a:extLst>
          </p:cNvPr>
          <p:cNvCxnSpPr>
            <a:cxnSpLocks/>
          </p:cNvCxnSpPr>
          <p:nvPr/>
        </p:nvCxnSpPr>
        <p:spPr>
          <a:xfrm flipH="1">
            <a:off x="3045925" y="5171990"/>
            <a:ext cx="1" cy="23583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DF5ECABE-0673-4406-AFA1-4EF2B83A83AE}"/>
              </a:ext>
            </a:extLst>
          </p:cNvPr>
          <p:cNvSpPr/>
          <p:nvPr/>
        </p:nvSpPr>
        <p:spPr>
          <a:xfrm>
            <a:off x="5865965" y="4162286"/>
            <a:ext cx="4871414" cy="964257"/>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accent5">
                    <a:lumMod val="50000"/>
                  </a:schemeClr>
                </a:solidFill>
              </a:rPr>
              <a:t>fraud or any </a:t>
            </a:r>
            <a:r>
              <a:rPr lang="en-US" sz="2000" dirty="0" err="1">
                <a:solidFill>
                  <a:schemeClr val="accent5">
                    <a:lumMod val="50000"/>
                  </a:schemeClr>
                </a:solidFill>
              </a:rPr>
              <a:t>wilful</a:t>
            </a:r>
            <a:r>
              <a:rPr lang="en-US" sz="2000" dirty="0">
                <a:solidFill>
                  <a:schemeClr val="accent5">
                    <a:lumMod val="50000"/>
                  </a:schemeClr>
                </a:solidFill>
              </a:rPr>
              <a:t> misstatement or suppression of facts to evade tax</a:t>
            </a:r>
            <a:endParaRPr lang="en-GB" sz="2000" dirty="0">
              <a:solidFill>
                <a:schemeClr val="accent5">
                  <a:lumMod val="50000"/>
                </a:schemeClr>
              </a:solidFill>
            </a:endParaRPr>
          </a:p>
        </p:txBody>
      </p:sp>
      <p:sp>
        <p:nvSpPr>
          <p:cNvPr id="17" name="Date Placeholder 18">
            <a:extLst>
              <a:ext uri="{FF2B5EF4-FFF2-40B4-BE49-F238E27FC236}">
                <a16:creationId xmlns:a16="http://schemas.microsoft.com/office/drawing/2014/main" id="{16FD347B-8169-4A8A-98A1-DD3C04B0D9A6}"/>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8" name="Footer Placeholder 20">
            <a:extLst>
              <a:ext uri="{FF2B5EF4-FFF2-40B4-BE49-F238E27FC236}">
                <a16:creationId xmlns:a16="http://schemas.microsoft.com/office/drawing/2014/main" id="{FF0E4000-825B-4308-A397-BD1B34F400EB}"/>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9" name="Slide Number Placeholder 22">
            <a:extLst>
              <a:ext uri="{FF2B5EF4-FFF2-40B4-BE49-F238E27FC236}">
                <a16:creationId xmlns:a16="http://schemas.microsoft.com/office/drawing/2014/main" id="{BC2B14CE-68F0-4319-B3DC-98F690204BC9}"/>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a:t>
            </a:fld>
            <a:endParaRPr lang="en-IN" dirty="0">
              <a:solidFill>
                <a:schemeClr val="accent6">
                  <a:lumMod val="50000"/>
                </a:schemeClr>
              </a:solidFill>
            </a:endParaRPr>
          </a:p>
        </p:txBody>
      </p:sp>
      <p:sp>
        <p:nvSpPr>
          <p:cNvPr id="20" name="TextBox 19">
            <a:extLst>
              <a:ext uri="{FF2B5EF4-FFF2-40B4-BE49-F238E27FC236}">
                <a16:creationId xmlns:a16="http://schemas.microsoft.com/office/drawing/2014/main" id="{DFB97282-6F01-4A98-86ED-E596BEDF3365}"/>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21" name="TextBox 20">
            <a:extLst>
              <a:ext uri="{FF2B5EF4-FFF2-40B4-BE49-F238E27FC236}">
                <a16:creationId xmlns:a16="http://schemas.microsoft.com/office/drawing/2014/main" id="{B8F7CE5B-548B-49B6-83D5-A786831FBFE5}"/>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22" name="Rectangle: Rounded Corners 21">
            <a:extLst>
              <a:ext uri="{FF2B5EF4-FFF2-40B4-BE49-F238E27FC236}">
                <a16:creationId xmlns:a16="http://schemas.microsoft.com/office/drawing/2014/main" id="{2F1E4A37-87CD-4578-89FA-36F6728F9A84}"/>
              </a:ext>
            </a:extLst>
          </p:cNvPr>
          <p:cNvSpPr/>
          <p:nvPr/>
        </p:nvSpPr>
        <p:spPr>
          <a:xfrm>
            <a:off x="5846084" y="5383129"/>
            <a:ext cx="4871414" cy="964257"/>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accent5">
                    <a:lumMod val="50000"/>
                  </a:schemeClr>
                </a:solidFill>
              </a:rPr>
              <a:t>to </a:t>
            </a:r>
            <a:r>
              <a:rPr lang="en-US" sz="2000" dirty="0" err="1">
                <a:solidFill>
                  <a:schemeClr val="accent5">
                    <a:lumMod val="50000"/>
                  </a:schemeClr>
                </a:solidFill>
              </a:rPr>
              <a:t>showcause</a:t>
            </a:r>
            <a:r>
              <a:rPr lang="en-US" sz="2000" dirty="0">
                <a:solidFill>
                  <a:schemeClr val="accent5">
                    <a:lumMod val="50000"/>
                  </a:schemeClr>
                </a:solidFill>
              </a:rPr>
              <a:t> why tax along with interest u/s 50 and penalty equivalent to the tax </a:t>
            </a:r>
          </a:p>
        </p:txBody>
      </p:sp>
      <p:sp>
        <p:nvSpPr>
          <p:cNvPr id="25" name="Rectangle: Rounded Corners 24">
            <a:extLst>
              <a:ext uri="{FF2B5EF4-FFF2-40B4-BE49-F238E27FC236}">
                <a16:creationId xmlns:a16="http://schemas.microsoft.com/office/drawing/2014/main" id="{90A311BD-08B7-4765-965E-6BD0B473A0B8}"/>
              </a:ext>
            </a:extLst>
          </p:cNvPr>
          <p:cNvSpPr/>
          <p:nvPr/>
        </p:nvSpPr>
        <p:spPr>
          <a:xfrm>
            <a:off x="610211" y="3540655"/>
            <a:ext cx="4871414" cy="381393"/>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solidFill>
                  <a:schemeClr val="accent5">
                    <a:lumMod val="50000"/>
                  </a:schemeClr>
                </a:solidFill>
              </a:rPr>
              <a:t>Section 73(1)</a:t>
            </a:r>
          </a:p>
        </p:txBody>
      </p:sp>
      <p:sp>
        <p:nvSpPr>
          <p:cNvPr id="26" name="Rectangle: Rounded Corners 25">
            <a:extLst>
              <a:ext uri="{FF2B5EF4-FFF2-40B4-BE49-F238E27FC236}">
                <a16:creationId xmlns:a16="http://schemas.microsoft.com/office/drawing/2014/main" id="{02FAAF1F-F7F8-4391-B3D5-6BCCF8910D7D}"/>
              </a:ext>
            </a:extLst>
          </p:cNvPr>
          <p:cNvSpPr/>
          <p:nvPr/>
        </p:nvSpPr>
        <p:spPr>
          <a:xfrm>
            <a:off x="5846084" y="3518598"/>
            <a:ext cx="4871414" cy="381393"/>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solidFill>
                  <a:schemeClr val="accent5">
                    <a:lumMod val="50000"/>
                  </a:schemeClr>
                </a:solidFill>
              </a:rPr>
              <a:t>Section 74(1)</a:t>
            </a:r>
          </a:p>
        </p:txBody>
      </p:sp>
      <p:cxnSp>
        <p:nvCxnSpPr>
          <p:cNvPr id="27" name="Straight Connector 26">
            <a:extLst>
              <a:ext uri="{FF2B5EF4-FFF2-40B4-BE49-F238E27FC236}">
                <a16:creationId xmlns:a16="http://schemas.microsoft.com/office/drawing/2014/main" id="{A163DE39-4A7E-4FDB-AA96-A580C8A0B91C}"/>
              </a:ext>
            </a:extLst>
          </p:cNvPr>
          <p:cNvCxnSpPr>
            <a:cxnSpLocks/>
          </p:cNvCxnSpPr>
          <p:nvPr/>
        </p:nvCxnSpPr>
        <p:spPr>
          <a:xfrm>
            <a:off x="9356036" y="3872023"/>
            <a:ext cx="1" cy="26686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A85C11-91DD-4369-8E82-D9DA4EFE34FE}"/>
              </a:ext>
            </a:extLst>
          </p:cNvPr>
          <p:cNvCxnSpPr>
            <a:cxnSpLocks/>
          </p:cNvCxnSpPr>
          <p:nvPr/>
        </p:nvCxnSpPr>
        <p:spPr>
          <a:xfrm flipH="1">
            <a:off x="3045925" y="3955661"/>
            <a:ext cx="1" cy="23583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2FB827-94F2-4A5E-AE78-F0F921C0BD49}"/>
              </a:ext>
            </a:extLst>
          </p:cNvPr>
          <p:cNvSpPr txBox="1"/>
          <p:nvPr/>
        </p:nvSpPr>
        <p:spPr>
          <a:xfrm>
            <a:off x="10885106" y="3922048"/>
            <a:ext cx="1268954" cy="1754326"/>
          </a:xfrm>
          <a:prstGeom prst="rect">
            <a:avLst/>
          </a:prstGeom>
          <a:noFill/>
        </p:spPr>
        <p:txBody>
          <a:bodyPr wrap="square" rtlCol="0">
            <a:spAutoFit/>
          </a:bodyPr>
          <a:lstStyle/>
          <a:p>
            <a:pPr algn="just"/>
            <a:r>
              <a:rPr lang="en-US" dirty="0">
                <a:solidFill>
                  <a:schemeClr val="accent5">
                    <a:lumMod val="50000"/>
                  </a:schemeClr>
                </a:solidFill>
              </a:rPr>
              <a:t>If not proven, notice deemed to be issued u/s 73(1)</a:t>
            </a:r>
          </a:p>
        </p:txBody>
      </p:sp>
      <p:sp>
        <p:nvSpPr>
          <p:cNvPr id="3" name="Right Brace 2">
            <a:extLst>
              <a:ext uri="{FF2B5EF4-FFF2-40B4-BE49-F238E27FC236}">
                <a16:creationId xmlns:a16="http://schemas.microsoft.com/office/drawing/2014/main" id="{FEF9602B-E4AD-465D-970C-CC5F46AFF158}"/>
              </a:ext>
            </a:extLst>
          </p:cNvPr>
          <p:cNvSpPr/>
          <p:nvPr/>
        </p:nvSpPr>
        <p:spPr>
          <a:xfrm>
            <a:off x="10717498" y="4096551"/>
            <a:ext cx="255297" cy="110605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563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Cross jurisdiction or empowerment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20</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365760" y="839315"/>
            <a:ext cx="10988040" cy="5271241"/>
          </a:xfrm>
        </p:spPr>
        <p:txBody>
          <a:bodyPr>
            <a:noAutofit/>
          </a:bodyPr>
          <a:lstStyle/>
          <a:p>
            <a:pPr marL="457200" lvl="1" indent="0" algn="just">
              <a:lnSpc>
                <a:spcPct val="114000"/>
              </a:lnSpc>
              <a:spcBef>
                <a:spcPts val="600"/>
              </a:spcBef>
              <a:spcAft>
                <a:spcPts val="600"/>
              </a:spcAft>
              <a:buNone/>
            </a:pPr>
            <a:r>
              <a:rPr lang="en-US" b="1" u="sng" dirty="0">
                <a:solidFill>
                  <a:schemeClr val="accent5">
                    <a:lumMod val="50000"/>
                  </a:schemeClr>
                </a:solidFill>
              </a:rPr>
              <a:t>Section 6(1)</a:t>
            </a:r>
          </a:p>
          <a:p>
            <a:pPr marL="457200" lvl="1" indent="0" algn="just">
              <a:lnSpc>
                <a:spcPct val="114000"/>
              </a:lnSpc>
              <a:spcBef>
                <a:spcPts val="600"/>
              </a:spcBef>
              <a:spcAft>
                <a:spcPts val="600"/>
              </a:spcAft>
              <a:buNone/>
            </a:pPr>
            <a:r>
              <a:rPr lang="en-US" dirty="0">
                <a:solidFill>
                  <a:schemeClr val="accent5">
                    <a:lumMod val="50000"/>
                  </a:schemeClr>
                </a:solidFill>
              </a:rPr>
              <a:t>Officers of SGST to be authorized as PO in CGST Act and </a:t>
            </a:r>
            <a:r>
              <a:rPr lang="en-US" dirty="0" err="1">
                <a:solidFill>
                  <a:schemeClr val="accent5">
                    <a:lumMod val="50000"/>
                  </a:schemeClr>
                </a:solidFill>
              </a:rPr>
              <a:t>viceversa</a:t>
            </a:r>
            <a:r>
              <a:rPr lang="en-US" dirty="0">
                <a:solidFill>
                  <a:schemeClr val="accent5">
                    <a:lumMod val="50000"/>
                  </a:schemeClr>
                </a:solidFill>
              </a:rPr>
              <a:t> and subject to conditions as may be notified [conditions and not authority to be notified]</a:t>
            </a:r>
          </a:p>
          <a:p>
            <a:pPr marL="457200" lvl="1" indent="0" algn="just">
              <a:lnSpc>
                <a:spcPct val="114000"/>
              </a:lnSpc>
              <a:spcBef>
                <a:spcPts val="600"/>
              </a:spcBef>
              <a:spcAft>
                <a:spcPts val="600"/>
              </a:spcAft>
              <a:buNone/>
            </a:pPr>
            <a:r>
              <a:rPr lang="en-US" b="1" u="sng" dirty="0">
                <a:solidFill>
                  <a:schemeClr val="accent5">
                    <a:lumMod val="50000"/>
                  </a:schemeClr>
                </a:solidFill>
              </a:rPr>
              <a:t>Section 6(2)(a). </a:t>
            </a:r>
          </a:p>
          <a:p>
            <a:pPr marL="457200" lvl="1" indent="0" algn="just">
              <a:lnSpc>
                <a:spcPct val="114000"/>
              </a:lnSpc>
              <a:spcBef>
                <a:spcPts val="600"/>
              </a:spcBef>
              <a:spcAft>
                <a:spcPts val="600"/>
              </a:spcAft>
              <a:buNone/>
            </a:pPr>
            <a:r>
              <a:rPr lang="en-US" dirty="0">
                <a:solidFill>
                  <a:schemeClr val="accent5">
                    <a:lumMod val="50000"/>
                  </a:schemeClr>
                </a:solidFill>
              </a:rPr>
              <a:t>If PO passes an order under CGST, he would also issue order in SGST</a:t>
            </a:r>
          </a:p>
          <a:p>
            <a:pPr marL="457200" lvl="1" indent="0" algn="just">
              <a:lnSpc>
                <a:spcPct val="114000"/>
              </a:lnSpc>
              <a:spcBef>
                <a:spcPts val="600"/>
              </a:spcBef>
              <a:spcAft>
                <a:spcPts val="600"/>
              </a:spcAft>
              <a:buNone/>
            </a:pPr>
            <a:r>
              <a:rPr lang="en-US" b="1" u="sng" dirty="0">
                <a:solidFill>
                  <a:schemeClr val="accent5">
                    <a:lumMod val="50000"/>
                  </a:schemeClr>
                </a:solidFill>
              </a:rPr>
              <a:t>Section 6(2)(b)</a:t>
            </a:r>
          </a:p>
          <a:p>
            <a:pPr marL="457200" lvl="1" indent="0" algn="just">
              <a:lnSpc>
                <a:spcPct val="114000"/>
              </a:lnSpc>
              <a:spcBef>
                <a:spcPts val="600"/>
              </a:spcBef>
              <a:spcAft>
                <a:spcPts val="600"/>
              </a:spcAft>
              <a:buNone/>
            </a:pPr>
            <a:r>
              <a:rPr lang="en-US" dirty="0">
                <a:solidFill>
                  <a:schemeClr val="accent5">
                    <a:lumMod val="50000"/>
                  </a:schemeClr>
                </a:solidFill>
              </a:rPr>
              <a:t>Where PO of SGST has initiated proceedings on a subject matter, no proceedings to be initiated by PO under CGST on the same subject matter</a:t>
            </a:r>
          </a:p>
          <a:p>
            <a:pPr marL="457200" lvl="1" indent="0" algn="just">
              <a:lnSpc>
                <a:spcPct val="114000"/>
              </a:lnSpc>
              <a:spcBef>
                <a:spcPts val="600"/>
              </a:spcBef>
              <a:spcAft>
                <a:spcPts val="600"/>
              </a:spcAft>
              <a:buNone/>
            </a:pPr>
            <a:r>
              <a:rPr lang="en-US" b="1" u="sng" dirty="0">
                <a:solidFill>
                  <a:schemeClr val="accent5">
                    <a:lumMod val="50000"/>
                  </a:schemeClr>
                </a:solidFill>
              </a:rPr>
              <a:t>Section 6(3)</a:t>
            </a:r>
          </a:p>
          <a:p>
            <a:pPr marL="457200" lvl="1" indent="0" algn="just">
              <a:lnSpc>
                <a:spcPct val="114000"/>
              </a:lnSpc>
              <a:spcBef>
                <a:spcPts val="600"/>
              </a:spcBef>
              <a:spcAft>
                <a:spcPts val="600"/>
              </a:spcAft>
              <a:buNone/>
            </a:pPr>
            <a:r>
              <a:rPr lang="en-US" dirty="0">
                <a:solidFill>
                  <a:schemeClr val="accent5">
                    <a:lumMod val="50000"/>
                  </a:schemeClr>
                </a:solidFill>
              </a:rPr>
              <a:t>Where order passed by CGST officer, its rectification, appeal and revision would also lie with CGST Department only</a:t>
            </a:r>
            <a:r>
              <a:rPr lang="en-US" dirty="0"/>
              <a:t> </a:t>
            </a:r>
          </a:p>
          <a:p>
            <a:pPr algn="just">
              <a:lnSpc>
                <a:spcPct val="114000"/>
              </a:lnSpc>
              <a:spcBef>
                <a:spcPts val="600"/>
              </a:spcBef>
              <a:spcAft>
                <a:spcPts val="600"/>
              </a:spcAft>
            </a:pPr>
            <a:endParaRPr lang="en-US" sz="2100" dirty="0"/>
          </a:p>
        </p:txBody>
      </p:sp>
      <p:sp>
        <p:nvSpPr>
          <p:cNvPr id="6" name="Rectangle 4">
            <a:extLst>
              <a:ext uri="{FF2B5EF4-FFF2-40B4-BE49-F238E27FC236}">
                <a16:creationId xmlns:a16="http://schemas.microsoft.com/office/drawing/2014/main" id="{4C463C71-7E90-42A5-B95C-A9BFDFE9820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FAD8129D-DDA2-4405-8C2F-7059FEDA110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056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Cross jurisdiction or empowerment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21</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474306" y="837112"/>
            <a:ext cx="11450216" cy="5271241"/>
          </a:xfrm>
        </p:spPr>
        <p:txBody>
          <a:bodyPr>
            <a:noAutofit/>
          </a:bodyPr>
          <a:lstStyle/>
          <a:p>
            <a:pPr algn="just">
              <a:lnSpc>
                <a:spcPct val="114000"/>
              </a:lnSpc>
              <a:spcBef>
                <a:spcPts val="600"/>
              </a:spcBef>
              <a:spcAft>
                <a:spcPts val="600"/>
              </a:spcAft>
              <a:buFont typeface="Wingdings" panose="05000000000000000000" pitchFamily="2" charset="2"/>
              <a:buChar char="Ø"/>
            </a:pPr>
            <a:r>
              <a:rPr lang="en-US" sz="2000" dirty="0">
                <a:solidFill>
                  <a:schemeClr val="accent5">
                    <a:lumMod val="50000"/>
                  </a:schemeClr>
                </a:solidFill>
              </a:rPr>
              <a:t>Whether the action is in the nature of administrative action or Investigative action</a:t>
            </a:r>
          </a:p>
          <a:p>
            <a:pPr algn="just">
              <a:lnSpc>
                <a:spcPct val="114000"/>
              </a:lnSpc>
              <a:spcBef>
                <a:spcPts val="600"/>
              </a:spcBef>
              <a:spcAft>
                <a:spcPts val="600"/>
              </a:spcAft>
              <a:buFont typeface="Wingdings" panose="05000000000000000000" pitchFamily="2" charset="2"/>
              <a:buChar char="Ø"/>
            </a:pPr>
            <a:r>
              <a:rPr lang="en-US" sz="2000" dirty="0">
                <a:solidFill>
                  <a:schemeClr val="accent5">
                    <a:lumMod val="50000"/>
                  </a:schemeClr>
                </a:solidFill>
              </a:rPr>
              <a:t>Administrative action (e.g. department audits, scrutiny and other assessments)  – Notice can be challenged</a:t>
            </a:r>
          </a:p>
          <a:p>
            <a:pPr algn="just">
              <a:lnSpc>
                <a:spcPct val="114000"/>
              </a:lnSpc>
              <a:spcBef>
                <a:spcPts val="600"/>
              </a:spcBef>
              <a:spcAft>
                <a:spcPts val="600"/>
              </a:spcAft>
              <a:buFont typeface="Wingdings" panose="05000000000000000000" pitchFamily="2" charset="2"/>
              <a:buChar char="Ø"/>
            </a:pPr>
            <a:r>
              <a:rPr lang="en-US" sz="2000" dirty="0">
                <a:solidFill>
                  <a:schemeClr val="accent5">
                    <a:lumMod val="50000"/>
                  </a:schemeClr>
                </a:solidFill>
              </a:rPr>
              <a:t>Enforcement or Investigative action (Anti – evasion department, search and seizure operations etc.)</a:t>
            </a:r>
          </a:p>
          <a:p>
            <a:pPr marL="0" indent="0" algn="just">
              <a:lnSpc>
                <a:spcPct val="114000"/>
              </a:lnSpc>
              <a:spcBef>
                <a:spcPts val="600"/>
              </a:spcBef>
              <a:spcAft>
                <a:spcPts val="600"/>
              </a:spcAft>
              <a:buNone/>
            </a:pPr>
            <a:r>
              <a:rPr lang="en-US" sz="2000" b="1" u="sng" dirty="0">
                <a:solidFill>
                  <a:schemeClr val="accent5">
                    <a:lumMod val="50000"/>
                  </a:schemeClr>
                </a:solidFill>
              </a:rPr>
              <a:t>9</a:t>
            </a:r>
            <a:r>
              <a:rPr lang="en-US" sz="2000" b="1" u="sng" baseline="30000" dirty="0">
                <a:solidFill>
                  <a:schemeClr val="accent5">
                    <a:lumMod val="50000"/>
                  </a:schemeClr>
                </a:solidFill>
              </a:rPr>
              <a:t>th</a:t>
            </a:r>
            <a:r>
              <a:rPr lang="en-US" sz="2000" b="1" u="sng" dirty="0">
                <a:solidFill>
                  <a:schemeClr val="accent5">
                    <a:lumMod val="50000"/>
                  </a:schemeClr>
                </a:solidFill>
              </a:rPr>
              <a:t> GST Council Meeting dated 16</a:t>
            </a:r>
            <a:r>
              <a:rPr lang="en-US" sz="2000" b="1" u="sng" baseline="30000" dirty="0">
                <a:solidFill>
                  <a:schemeClr val="accent5">
                    <a:lumMod val="50000"/>
                  </a:schemeClr>
                </a:solidFill>
              </a:rPr>
              <a:t>th</a:t>
            </a:r>
            <a:r>
              <a:rPr lang="en-US" sz="2000" b="1" u="sng" dirty="0">
                <a:solidFill>
                  <a:schemeClr val="accent5">
                    <a:lumMod val="50000"/>
                  </a:schemeClr>
                </a:solidFill>
              </a:rPr>
              <a:t> Jan 2017</a:t>
            </a:r>
          </a:p>
          <a:p>
            <a:pPr marL="0" indent="0" algn="just">
              <a:lnSpc>
                <a:spcPct val="114000"/>
              </a:lnSpc>
              <a:spcBef>
                <a:spcPts val="600"/>
              </a:spcBef>
              <a:spcAft>
                <a:spcPts val="600"/>
              </a:spcAft>
              <a:buNone/>
            </a:pPr>
            <a:r>
              <a:rPr lang="en-US" sz="2000" dirty="0">
                <a:solidFill>
                  <a:schemeClr val="accent5">
                    <a:lumMod val="50000"/>
                  </a:schemeClr>
                </a:solidFill>
              </a:rPr>
              <a:t>“viii. Both the Central and State tax administrations shall have the power to take intelligence based enforcement action in respect of the entire value chain”</a:t>
            </a:r>
          </a:p>
          <a:p>
            <a:pPr marL="0" indent="0" algn="just">
              <a:lnSpc>
                <a:spcPct val="114000"/>
              </a:lnSpc>
              <a:spcBef>
                <a:spcPts val="600"/>
              </a:spcBef>
              <a:spcAft>
                <a:spcPts val="600"/>
              </a:spcAft>
              <a:buNone/>
            </a:pPr>
            <a:r>
              <a:rPr lang="en-US" sz="2000" b="1" u="sng" dirty="0">
                <a:solidFill>
                  <a:schemeClr val="accent5">
                    <a:lumMod val="50000"/>
                  </a:schemeClr>
                </a:solidFill>
              </a:rPr>
              <a:t>D.O.F. No. CBEC/20/43/01/2017-GST (Pt.) dated 5</a:t>
            </a:r>
            <a:r>
              <a:rPr lang="en-US" sz="2000" b="1" u="sng" baseline="30000" dirty="0">
                <a:solidFill>
                  <a:schemeClr val="accent5">
                    <a:lumMod val="50000"/>
                  </a:schemeClr>
                </a:solidFill>
              </a:rPr>
              <a:t>th</a:t>
            </a:r>
            <a:r>
              <a:rPr lang="en-US" sz="2000" b="1" u="sng" dirty="0">
                <a:solidFill>
                  <a:schemeClr val="accent5">
                    <a:lumMod val="50000"/>
                  </a:schemeClr>
                </a:solidFill>
              </a:rPr>
              <a:t> Oct 2018</a:t>
            </a:r>
          </a:p>
          <a:p>
            <a:pPr algn="just">
              <a:lnSpc>
                <a:spcPct val="114000"/>
              </a:lnSpc>
              <a:spcBef>
                <a:spcPts val="600"/>
              </a:spcBef>
              <a:spcAft>
                <a:spcPts val="600"/>
              </a:spcAft>
              <a:buFont typeface="Courier New" panose="02070309020205020404" pitchFamily="49" charset="0"/>
              <a:buChar char="o"/>
            </a:pPr>
            <a:r>
              <a:rPr lang="en-US" sz="2000" dirty="0">
                <a:solidFill>
                  <a:schemeClr val="accent5">
                    <a:lumMod val="50000"/>
                  </a:schemeClr>
                </a:solidFill>
              </a:rPr>
              <a:t>authority which initiates such action is empowered to complete the entire process of investigation, issuance of SCN, adjudication, recovery, filing of appeal etc. arising out of such action</a:t>
            </a:r>
          </a:p>
          <a:p>
            <a:pPr algn="just">
              <a:lnSpc>
                <a:spcPct val="114000"/>
              </a:lnSpc>
              <a:spcBef>
                <a:spcPts val="600"/>
              </a:spcBef>
              <a:spcAft>
                <a:spcPts val="600"/>
              </a:spcAft>
              <a:buFont typeface="Courier New" panose="02070309020205020404" pitchFamily="49" charset="0"/>
              <a:buChar char="o"/>
            </a:pPr>
            <a:r>
              <a:rPr lang="en-US" sz="2000" dirty="0">
                <a:solidFill>
                  <a:schemeClr val="accent5">
                    <a:lumMod val="50000"/>
                  </a:schemeClr>
                </a:solidFill>
              </a:rPr>
              <a:t>if an officer of the Central tax authority initiates intelligence based enforcement action against a taxpayer administratively assigned to State tax authority, the officers of Central tax authority would not transfer the said case to its State tax counterpart</a:t>
            </a:r>
          </a:p>
          <a:p>
            <a:pPr lvl="1" algn="just">
              <a:lnSpc>
                <a:spcPct val="114000"/>
              </a:lnSpc>
              <a:spcBef>
                <a:spcPts val="600"/>
              </a:spcBef>
              <a:spcAft>
                <a:spcPts val="600"/>
              </a:spcAft>
              <a:buFont typeface="Wingdings" panose="05000000000000000000" pitchFamily="2" charset="2"/>
              <a:buChar char="Ø"/>
            </a:pPr>
            <a:endParaRPr lang="en-US" dirty="0"/>
          </a:p>
          <a:p>
            <a:pPr algn="just">
              <a:lnSpc>
                <a:spcPct val="114000"/>
              </a:lnSpc>
              <a:spcBef>
                <a:spcPts val="600"/>
              </a:spcBef>
              <a:spcAft>
                <a:spcPts val="600"/>
              </a:spcAft>
            </a:pPr>
            <a:endParaRPr lang="en-US" sz="2100" dirty="0"/>
          </a:p>
        </p:txBody>
      </p:sp>
      <p:sp>
        <p:nvSpPr>
          <p:cNvPr id="6" name="Rectangle 4">
            <a:extLst>
              <a:ext uri="{FF2B5EF4-FFF2-40B4-BE49-F238E27FC236}">
                <a16:creationId xmlns:a16="http://schemas.microsoft.com/office/drawing/2014/main" id="{4C463C71-7E90-42A5-B95C-A9BFDFE9820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FAD8129D-DDA2-4405-8C2F-7059FEDA110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718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Important judgements on cross empowerment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22</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474306" y="793379"/>
            <a:ext cx="11717694" cy="5271241"/>
          </a:xfrm>
        </p:spPr>
        <p:txBody>
          <a:bodyPr>
            <a:noAutofit/>
          </a:bodyPr>
          <a:lstStyle/>
          <a:p>
            <a:pPr marL="0" indent="0" algn="just">
              <a:lnSpc>
                <a:spcPct val="134000"/>
              </a:lnSpc>
              <a:spcBef>
                <a:spcPts val="600"/>
              </a:spcBef>
              <a:spcAft>
                <a:spcPts val="600"/>
              </a:spcAft>
              <a:buNone/>
            </a:pPr>
            <a:r>
              <a:rPr lang="en-US" sz="2200" b="1" u="sng" dirty="0">
                <a:solidFill>
                  <a:schemeClr val="accent5">
                    <a:lumMod val="50000"/>
                  </a:schemeClr>
                </a:solidFill>
              </a:rPr>
              <a:t>GK Trading Company dated 2</a:t>
            </a:r>
            <a:r>
              <a:rPr lang="en-US" sz="2200" b="1" u="sng" baseline="30000" dirty="0">
                <a:solidFill>
                  <a:schemeClr val="accent5">
                    <a:lumMod val="50000"/>
                  </a:schemeClr>
                </a:solidFill>
              </a:rPr>
              <a:t>nd</a:t>
            </a:r>
            <a:r>
              <a:rPr lang="en-US" sz="2200" b="1" u="sng" dirty="0">
                <a:solidFill>
                  <a:schemeClr val="accent5">
                    <a:lumMod val="50000"/>
                  </a:schemeClr>
                </a:solidFill>
              </a:rPr>
              <a:t> December 2020 (Allahabad High Court)</a:t>
            </a:r>
          </a:p>
          <a:p>
            <a:pPr algn="just">
              <a:lnSpc>
                <a:spcPct val="134000"/>
              </a:lnSpc>
              <a:spcBef>
                <a:spcPts val="600"/>
              </a:spcBef>
              <a:spcAft>
                <a:spcPts val="600"/>
              </a:spcAft>
              <a:buFont typeface="Courier New" panose="02070309020205020404" pitchFamily="49" charset="0"/>
              <a:buChar char="o"/>
            </a:pPr>
            <a:r>
              <a:rPr lang="en-US" sz="2200" dirty="0">
                <a:solidFill>
                  <a:schemeClr val="accent5">
                    <a:lumMod val="50000"/>
                  </a:schemeClr>
                </a:solidFill>
              </a:rPr>
              <a:t>Cross jurisdiction is restricted only for proceedings like assessment, demand, penalty etc. </a:t>
            </a:r>
          </a:p>
          <a:p>
            <a:pPr algn="just">
              <a:lnSpc>
                <a:spcPct val="134000"/>
              </a:lnSpc>
              <a:spcBef>
                <a:spcPts val="600"/>
              </a:spcBef>
              <a:spcAft>
                <a:spcPts val="600"/>
              </a:spcAft>
              <a:buFont typeface="Courier New" panose="02070309020205020404" pitchFamily="49" charset="0"/>
              <a:buChar char="o"/>
            </a:pPr>
            <a:r>
              <a:rPr lang="en-US" sz="2200" dirty="0">
                <a:solidFill>
                  <a:schemeClr val="accent5">
                    <a:lumMod val="50000"/>
                  </a:schemeClr>
                </a:solidFill>
              </a:rPr>
              <a:t>Inquiry u/s 70 includes 67,68,69,71 and 72. They cannot be treated as same subject matter</a:t>
            </a:r>
          </a:p>
          <a:p>
            <a:pPr algn="just">
              <a:lnSpc>
                <a:spcPct val="134000"/>
              </a:lnSpc>
              <a:spcBef>
                <a:spcPts val="600"/>
              </a:spcBef>
              <a:spcAft>
                <a:spcPts val="600"/>
              </a:spcAft>
              <a:buFont typeface="Courier New" panose="02070309020205020404" pitchFamily="49" charset="0"/>
              <a:buChar char="o"/>
            </a:pPr>
            <a:r>
              <a:rPr lang="en-US" sz="2200" dirty="0">
                <a:solidFill>
                  <a:schemeClr val="accent5">
                    <a:lumMod val="50000"/>
                  </a:schemeClr>
                </a:solidFill>
              </a:rPr>
              <a:t>Therefore, such proceedings could be exercised by both CGST / UPGST officers</a:t>
            </a:r>
          </a:p>
          <a:p>
            <a:pPr marL="0" indent="0" algn="just">
              <a:lnSpc>
                <a:spcPct val="134000"/>
              </a:lnSpc>
              <a:spcBef>
                <a:spcPts val="600"/>
              </a:spcBef>
              <a:spcAft>
                <a:spcPts val="600"/>
              </a:spcAft>
              <a:buNone/>
            </a:pPr>
            <a:r>
              <a:rPr lang="en-US" sz="2200" b="1" u="sng" dirty="0">
                <a:solidFill>
                  <a:schemeClr val="accent5">
                    <a:lumMod val="50000"/>
                  </a:schemeClr>
                </a:solidFill>
              </a:rPr>
              <a:t>RCI Industries and Technologies (Delhi High Court)</a:t>
            </a:r>
          </a:p>
          <a:p>
            <a:pPr algn="just">
              <a:lnSpc>
                <a:spcPct val="134000"/>
              </a:lnSpc>
              <a:spcBef>
                <a:spcPts val="600"/>
              </a:spcBef>
              <a:spcAft>
                <a:spcPts val="600"/>
              </a:spcAft>
              <a:buFont typeface="Courier New" panose="02070309020205020404" pitchFamily="49" charset="0"/>
              <a:buChar char="o"/>
            </a:pPr>
            <a:r>
              <a:rPr lang="en-US" sz="2200" dirty="0">
                <a:solidFill>
                  <a:schemeClr val="accent5">
                    <a:lumMod val="50000"/>
                  </a:schemeClr>
                </a:solidFill>
              </a:rPr>
              <a:t>Once search conducted by CGST Authorities and again by State Authorities</a:t>
            </a:r>
          </a:p>
          <a:p>
            <a:pPr algn="just">
              <a:lnSpc>
                <a:spcPct val="134000"/>
              </a:lnSpc>
              <a:spcBef>
                <a:spcPts val="600"/>
              </a:spcBef>
              <a:spcAft>
                <a:spcPts val="600"/>
              </a:spcAft>
              <a:buFont typeface="Courier New" panose="02070309020205020404" pitchFamily="49" charset="0"/>
              <a:buChar char="o"/>
            </a:pPr>
            <a:r>
              <a:rPr lang="en-US" sz="2200" dirty="0">
                <a:solidFill>
                  <a:schemeClr val="accent5">
                    <a:lumMod val="50000"/>
                  </a:schemeClr>
                </a:solidFill>
              </a:rPr>
              <a:t>Once enforcement commenced by CGST, it should have carried the case to its conclusion</a:t>
            </a:r>
          </a:p>
          <a:p>
            <a:pPr algn="just">
              <a:lnSpc>
                <a:spcPct val="134000"/>
              </a:lnSpc>
              <a:spcBef>
                <a:spcPts val="600"/>
              </a:spcBef>
              <a:spcAft>
                <a:spcPts val="600"/>
              </a:spcAft>
              <a:buFont typeface="Courier New" panose="02070309020205020404" pitchFamily="49" charset="0"/>
              <a:buChar char="o"/>
            </a:pPr>
            <a:r>
              <a:rPr lang="en-US" sz="2200" dirty="0">
                <a:solidFill>
                  <a:schemeClr val="accent5">
                    <a:lumMod val="50000"/>
                  </a:schemeClr>
                </a:solidFill>
              </a:rPr>
              <a:t>Action of CGST and SGST is overlapping and the Department is bound by its Circular.</a:t>
            </a:r>
          </a:p>
          <a:p>
            <a:pPr marL="0" indent="0" algn="just">
              <a:lnSpc>
                <a:spcPct val="134000"/>
              </a:lnSpc>
              <a:spcBef>
                <a:spcPts val="600"/>
              </a:spcBef>
              <a:spcAft>
                <a:spcPts val="600"/>
              </a:spcAft>
              <a:buNone/>
            </a:pPr>
            <a:r>
              <a:rPr lang="en-US" sz="2200" dirty="0">
                <a:solidFill>
                  <a:schemeClr val="accent5">
                    <a:lumMod val="50000"/>
                  </a:schemeClr>
                </a:solidFill>
              </a:rPr>
              <a:t>(similar view in </a:t>
            </a:r>
            <a:r>
              <a:rPr lang="en-GB" sz="2200" dirty="0" err="1">
                <a:solidFill>
                  <a:schemeClr val="accent5">
                    <a:lumMod val="50000"/>
                  </a:schemeClr>
                </a:solidFill>
              </a:rPr>
              <a:t>Sureshbhai</a:t>
            </a:r>
            <a:r>
              <a:rPr lang="en-GB" sz="2200" dirty="0">
                <a:solidFill>
                  <a:schemeClr val="accent5">
                    <a:lumMod val="50000"/>
                  </a:schemeClr>
                </a:solidFill>
              </a:rPr>
              <a:t> </a:t>
            </a:r>
            <a:r>
              <a:rPr lang="en-GB" sz="2200" dirty="0" err="1">
                <a:solidFill>
                  <a:schemeClr val="accent5">
                    <a:lumMod val="50000"/>
                  </a:schemeClr>
                </a:solidFill>
              </a:rPr>
              <a:t>Gadhecha</a:t>
            </a:r>
            <a:r>
              <a:rPr lang="en-GB" sz="2200" dirty="0">
                <a:solidFill>
                  <a:schemeClr val="accent5">
                    <a:lumMod val="50000"/>
                  </a:schemeClr>
                </a:solidFill>
              </a:rPr>
              <a:t> Vs State of Gujarat (Gujarat High Court) dt 27.12.2019)</a:t>
            </a:r>
            <a:endParaRPr lang="en-US" sz="2200" dirty="0">
              <a:solidFill>
                <a:schemeClr val="accent5">
                  <a:lumMod val="50000"/>
                </a:schemeClr>
              </a:solidFill>
            </a:endParaRPr>
          </a:p>
          <a:p>
            <a:pPr algn="just">
              <a:lnSpc>
                <a:spcPct val="134000"/>
              </a:lnSpc>
              <a:spcBef>
                <a:spcPts val="600"/>
              </a:spcBef>
              <a:spcAft>
                <a:spcPts val="600"/>
              </a:spcAft>
              <a:buFont typeface="Courier New" panose="02070309020205020404" pitchFamily="49" charset="0"/>
              <a:buChar char="o"/>
            </a:pPr>
            <a:endParaRPr lang="en-US" sz="2400" dirty="0">
              <a:solidFill>
                <a:schemeClr val="accent5">
                  <a:lumMod val="50000"/>
                </a:schemeClr>
              </a:solidFill>
            </a:endParaRPr>
          </a:p>
        </p:txBody>
      </p:sp>
      <p:sp>
        <p:nvSpPr>
          <p:cNvPr id="6" name="Rectangle 4">
            <a:extLst>
              <a:ext uri="{FF2B5EF4-FFF2-40B4-BE49-F238E27FC236}">
                <a16:creationId xmlns:a16="http://schemas.microsoft.com/office/drawing/2014/main" id="{4C463C71-7E90-42A5-B95C-A9BFDFE9820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FAD8129D-DDA2-4405-8C2F-7059FEDA110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170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Importance of Supplying RUD to the </a:t>
            </a:r>
            <a:r>
              <a:rPr lang="en-US" sz="2800" dirty="0" err="1">
                <a:solidFill>
                  <a:schemeClr val="bg1"/>
                </a:solidFill>
                <a:latin typeface="Century Gothic" panose="020B0502020202020204" pitchFamily="34" charset="0"/>
              </a:rPr>
              <a:t>assessee</a:t>
            </a:r>
            <a:endParaRPr lang="en-US" sz="2800" dirty="0">
              <a:solidFill>
                <a:schemeClr val="bg1"/>
              </a:solidFill>
              <a:latin typeface="Century Gothic" panose="020B0502020202020204" pitchFamily="34" charset="0"/>
            </a:endParaRP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23</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Content Placeholder 3">
            <a:extLst>
              <a:ext uri="{FF2B5EF4-FFF2-40B4-BE49-F238E27FC236}">
                <a16:creationId xmlns:a16="http://schemas.microsoft.com/office/drawing/2014/main" id="{0962E079-F3A1-44B7-ABE2-9F4D7E140A7C}"/>
              </a:ext>
            </a:extLst>
          </p:cNvPr>
          <p:cNvSpPr>
            <a:spLocks noGrp="1"/>
          </p:cNvSpPr>
          <p:nvPr>
            <p:ph idx="1"/>
          </p:nvPr>
        </p:nvSpPr>
        <p:spPr>
          <a:xfrm>
            <a:off x="474306" y="793379"/>
            <a:ext cx="11207621" cy="5271241"/>
          </a:xfrm>
        </p:spPr>
        <p:txBody>
          <a:bodyPr>
            <a:noAutofit/>
          </a:bodyPr>
          <a:lstStyle/>
          <a:p>
            <a:pPr algn="just">
              <a:lnSpc>
                <a:spcPct val="134000"/>
              </a:lnSpc>
              <a:spcBef>
                <a:spcPts val="600"/>
              </a:spcBef>
              <a:spcAft>
                <a:spcPts val="600"/>
              </a:spcAft>
            </a:pPr>
            <a:r>
              <a:rPr lang="en-US" sz="2100" dirty="0">
                <a:solidFill>
                  <a:schemeClr val="accent5">
                    <a:lumMod val="50000"/>
                  </a:schemeClr>
                </a:solidFill>
              </a:rPr>
              <a:t>SCN to be issued along with documents relied upon by Department</a:t>
            </a:r>
          </a:p>
          <a:p>
            <a:pPr algn="just">
              <a:lnSpc>
                <a:spcPct val="134000"/>
              </a:lnSpc>
              <a:spcBef>
                <a:spcPts val="600"/>
              </a:spcBef>
              <a:spcAft>
                <a:spcPts val="600"/>
              </a:spcAft>
            </a:pPr>
            <a:r>
              <a:rPr lang="en-US" sz="2100" dirty="0">
                <a:solidFill>
                  <a:schemeClr val="accent5">
                    <a:lumMod val="50000"/>
                  </a:schemeClr>
                </a:solidFill>
              </a:rPr>
              <a:t>If RUDs made available subsequent to the SCN, the date of receipt of SCN would be when such RUDs have been received</a:t>
            </a:r>
          </a:p>
          <a:p>
            <a:pPr algn="just">
              <a:lnSpc>
                <a:spcPct val="134000"/>
              </a:lnSpc>
              <a:spcBef>
                <a:spcPts val="600"/>
              </a:spcBef>
              <a:spcAft>
                <a:spcPts val="600"/>
              </a:spcAft>
            </a:pPr>
            <a:r>
              <a:rPr lang="en-US" sz="2100" dirty="0">
                <a:solidFill>
                  <a:schemeClr val="accent5">
                    <a:lumMod val="50000"/>
                  </a:schemeClr>
                </a:solidFill>
              </a:rPr>
              <a:t>Authenticated copies of documents relied on by Department to issue show cause notice required to be supplied to petitioner. Opportunity to inspect the document and to obtain photocopy thereof not sufficient [</a:t>
            </a:r>
            <a:r>
              <a:rPr lang="fi-FI" sz="2100" dirty="0">
                <a:solidFill>
                  <a:schemeClr val="accent5">
                    <a:lumMod val="50000"/>
                  </a:schemeClr>
                </a:solidFill>
              </a:rPr>
              <a:t>2000 (122) E.L.T. 26 (Raj.) - PGO PROCESSORS PRIVATE LIMITED]</a:t>
            </a:r>
          </a:p>
          <a:p>
            <a:pPr algn="just">
              <a:lnSpc>
                <a:spcPct val="134000"/>
              </a:lnSpc>
              <a:spcBef>
                <a:spcPts val="600"/>
              </a:spcBef>
              <a:spcAft>
                <a:spcPts val="600"/>
              </a:spcAft>
            </a:pPr>
            <a:r>
              <a:rPr lang="en-US" sz="2100" dirty="0">
                <a:solidFill>
                  <a:schemeClr val="accent5">
                    <a:lumMod val="50000"/>
                  </a:schemeClr>
                </a:solidFill>
              </a:rPr>
              <a:t>Department bound to supply all relied upon documents in the show cause notice. Assessee entitled to copies of seized documents even if not relied in the show cause notice. Impugned orders not revealing supply of all documents seized from appellant. Principles of natural justice violated. Impugned order set aside and matter remanded to original authority for fresh decision after supply of all relied upon documents. Appellant to be allowed to examine documents not relied. [</a:t>
            </a:r>
            <a:r>
              <a:rPr lang="fr-FR" sz="2100" dirty="0">
                <a:solidFill>
                  <a:schemeClr val="accent5">
                    <a:lumMod val="50000"/>
                  </a:schemeClr>
                </a:solidFill>
              </a:rPr>
              <a:t>ANAGHA SURFACE TRANSPORT P. LTD</a:t>
            </a:r>
            <a:r>
              <a:rPr lang="en-US" sz="2100" dirty="0">
                <a:solidFill>
                  <a:schemeClr val="accent5">
                    <a:lumMod val="50000"/>
                  </a:schemeClr>
                </a:solidFill>
              </a:rPr>
              <a:t> - 2008 (12) S.T.R. 180 (Tri. - Bang.)]</a:t>
            </a:r>
            <a:endParaRPr lang="en-US" sz="2100" dirty="0"/>
          </a:p>
        </p:txBody>
      </p:sp>
      <p:sp>
        <p:nvSpPr>
          <p:cNvPr id="6" name="Rectangle 4">
            <a:extLst>
              <a:ext uri="{FF2B5EF4-FFF2-40B4-BE49-F238E27FC236}">
                <a16:creationId xmlns:a16="http://schemas.microsoft.com/office/drawing/2014/main" id="{4C463C71-7E90-42A5-B95C-A9BFDFE9820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FAD8129D-DDA2-4405-8C2F-7059FEDA110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244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345233" y="694599"/>
            <a:ext cx="11597951" cy="5778890"/>
          </a:xfrm>
          <a:prstGeom prst="rect">
            <a:avLst/>
          </a:prstGeom>
          <a:noFill/>
        </p:spPr>
        <p:txBody>
          <a:bodyPr wrap="square" rtlCol="0">
            <a:spAutoFit/>
          </a:bodyPr>
          <a:lstStyle/>
          <a:p>
            <a:pPr algn="just">
              <a:lnSpc>
                <a:spcPct val="114000"/>
              </a:lnSpc>
              <a:spcBef>
                <a:spcPts val="600"/>
              </a:spcBef>
              <a:spcAft>
                <a:spcPts val="600"/>
              </a:spcAft>
            </a:pPr>
            <a:r>
              <a:rPr lang="en-US" sz="2200" dirty="0">
                <a:solidFill>
                  <a:schemeClr val="accent5">
                    <a:lumMod val="50000"/>
                  </a:schemeClr>
                </a:solidFill>
              </a:rPr>
              <a:t>Any specified document that is issued without the electronically generated DIN shall be treated as invalid and shall be deemed to have never been issued</a:t>
            </a:r>
          </a:p>
          <a:p>
            <a:pPr algn="just">
              <a:lnSpc>
                <a:spcPct val="114000"/>
              </a:lnSpc>
              <a:spcBef>
                <a:spcPts val="600"/>
              </a:spcBef>
              <a:spcAft>
                <a:spcPts val="600"/>
              </a:spcAft>
            </a:pPr>
            <a:r>
              <a:rPr lang="en-IN" sz="2200" b="1" dirty="0">
                <a:solidFill>
                  <a:schemeClr val="accent5">
                    <a:lumMod val="50000"/>
                  </a:schemeClr>
                </a:solidFill>
              </a:rPr>
              <a:t>Exceptions:</a:t>
            </a:r>
            <a:endParaRPr lang="en-IN" sz="2200" dirty="0">
              <a:solidFill>
                <a:schemeClr val="accent5">
                  <a:lumMod val="50000"/>
                </a:schemeClr>
              </a:solidFill>
            </a:endParaRPr>
          </a:p>
          <a:p>
            <a:pPr algn="just" defTabSz="512763">
              <a:lnSpc>
                <a:spcPct val="114000"/>
              </a:lnSpc>
              <a:spcBef>
                <a:spcPts val="600"/>
              </a:spcBef>
              <a:spcAft>
                <a:spcPts val="600"/>
              </a:spcAft>
            </a:pPr>
            <a:r>
              <a:rPr lang="en-US" sz="2200" dirty="0">
                <a:solidFill>
                  <a:schemeClr val="accent5">
                    <a:lumMod val="50000"/>
                  </a:schemeClr>
                </a:solidFill>
              </a:rPr>
              <a:t>(</a:t>
            </a:r>
            <a:r>
              <a:rPr lang="en-US" sz="2200" dirty="0" err="1">
                <a:solidFill>
                  <a:schemeClr val="accent5">
                    <a:lumMod val="50000"/>
                  </a:schemeClr>
                </a:solidFill>
              </a:rPr>
              <a:t>i</a:t>
            </a:r>
            <a:r>
              <a:rPr lang="en-US" sz="2200" dirty="0">
                <a:solidFill>
                  <a:schemeClr val="accent5">
                    <a:lumMod val="50000"/>
                  </a:schemeClr>
                </a:solidFill>
              </a:rPr>
              <a:t>)	when there are technical difficulties in generating the electronic DIN, or</a:t>
            </a:r>
          </a:p>
          <a:p>
            <a:pPr marL="512763" indent="-512763" algn="just" defTabSz="512763">
              <a:lnSpc>
                <a:spcPct val="114000"/>
              </a:lnSpc>
              <a:spcBef>
                <a:spcPts val="600"/>
              </a:spcBef>
              <a:spcAft>
                <a:spcPts val="600"/>
              </a:spcAft>
              <a:buAutoNum type="romanLcParenBoth" startAt="2"/>
            </a:pPr>
            <a:r>
              <a:rPr lang="en-US" sz="2200" dirty="0">
                <a:solidFill>
                  <a:schemeClr val="accent5">
                    <a:lumMod val="50000"/>
                  </a:schemeClr>
                </a:solidFill>
              </a:rPr>
              <a:t>when communication regarding investigation/enquiry, verification etc. is required to issued at short notice or in urgent situations and the authorized officer is outside the office in the discharge of his official duties</a:t>
            </a:r>
          </a:p>
          <a:p>
            <a:pPr algn="just">
              <a:lnSpc>
                <a:spcPct val="114000"/>
              </a:lnSpc>
              <a:spcBef>
                <a:spcPts val="600"/>
              </a:spcBef>
              <a:spcAft>
                <a:spcPts val="600"/>
              </a:spcAft>
            </a:pPr>
            <a:r>
              <a:rPr lang="en-US" sz="2200" b="1" dirty="0">
                <a:solidFill>
                  <a:schemeClr val="accent5">
                    <a:lumMod val="50000"/>
                  </a:schemeClr>
                </a:solidFill>
              </a:rPr>
              <a:t>To be regularized within 15 working days of its issuance:</a:t>
            </a:r>
          </a:p>
          <a:p>
            <a:pPr marL="514350" indent="-514350" algn="just">
              <a:lnSpc>
                <a:spcPct val="114000"/>
              </a:lnSpc>
              <a:spcBef>
                <a:spcPts val="600"/>
              </a:spcBef>
              <a:spcAft>
                <a:spcPts val="600"/>
              </a:spcAft>
              <a:buAutoNum type="romanLcParenBoth"/>
            </a:pPr>
            <a:r>
              <a:rPr lang="en-US" sz="2200" dirty="0">
                <a:solidFill>
                  <a:schemeClr val="accent5">
                    <a:lumMod val="50000"/>
                  </a:schemeClr>
                </a:solidFill>
              </a:rPr>
              <a:t>obtaining the post facto approval of the immediate superior officer as regards the justification of issuing the communication without the electronically generated DIN;</a:t>
            </a:r>
          </a:p>
          <a:p>
            <a:pPr marL="514350" indent="-514350" algn="just">
              <a:lnSpc>
                <a:spcPct val="114000"/>
              </a:lnSpc>
              <a:spcBef>
                <a:spcPts val="600"/>
              </a:spcBef>
              <a:spcAft>
                <a:spcPts val="600"/>
              </a:spcAft>
              <a:buAutoNum type="romanLcParenBoth"/>
            </a:pPr>
            <a:r>
              <a:rPr lang="en-US" sz="2200" dirty="0">
                <a:solidFill>
                  <a:schemeClr val="accent5">
                    <a:lumMod val="50000"/>
                  </a:schemeClr>
                </a:solidFill>
              </a:rPr>
              <a:t>mandatorily electronically generating the DIN after post facto approval; and</a:t>
            </a:r>
          </a:p>
          <a:p>
            <a:pPr marL="514350" indent="-514350" algn="just">
              <a:lnSpc>
                <a:spcPct val="114000"/>
              </a:lnSpc>
              <a:spcBef>
                <a:spcPts val="600"/>
              </a:spcBef>
              <a:spcAft>
                <a:spcPts val="600"/>
              </a:spcAft>
              <a:buAutoNum type="romanLcParenBoth"/>
            </a:pPr>
            <a:r>
              <a:rPr lang="en-US" sz="2200" dirty="0">
                <a:solidFill>
                  <a:schemeClr val="accent5">
                    <a:lumMod val="50000"/>
                  </a:schemeClr>
                </a:solidFill>
              </a:rPr>
              <a:t>printing the electronically generated pro-forma bearing the DIN and filing it in the concerned file</a:t>
            </a: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Where there are technical deficiencies in the department proceedings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24</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4043767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660101"/>
            <a:ext cx="11536176" cy="5695405"/>
          </a:xfrm>
          <a:prstGeom prst="rect">
            <a:avLst/>
          </a:prstGeom>
          <a:noFill/>
        </p:spPr>
        <p:txBody>
          <a:bodyPr wrap="square" rtlCol="0">
            <a:spAutoFit/>
          </a:bodyPr>
          <a:lstStyle/>
          <a:p>
            <a:pPr algn="just">
              <a:lnSpc>
                <a:spcPct val="114000"/>
              </a:lnSpc>
              <a:spcBef>
                <a:spcPts val="600"/>
              </a:spcBef>
              <a:spcAft>
                <a:spcPts val="600"/>
              </a:spcAft>
            </a:pPr>
            <a:r>
              <a:rPr lang="en-IN" sz="2400" dirty="0">
                <a:solidFill>
                  <a:schemeClr val="accent5">
                    <a:lumMod val="50000"/>
                  </a:schemeClr>
                </a:solidFill>
              </a:rPr>
              <a:t>Section 160(1). </a:t>
            </a:r>
            <a:r>
              <a:rPr lang="en-US" sz="2400" b="1" dirty="0">
                <a:solidFill>
                  <a:schemeClr val="accent5">
                    <a:lumMod val="50000"/>
                  </a:schemeClr>
                </a:solidFill>
              </a:rPr>
              <a:t>No assessment</a:t>
            </a:r>
            <a:r>
              <a:rPr lang="en-US" sz="2400" dirty="0">
                <a:solidFill>
                  <a:schemeClr val="accent5">
                    <a:lumMod val="50000"/>
                  </a:schemeClr>
                </a:solidFill>
              </a:rPr>
              <a:t>, reassessment, adjudication, review, revision, appeal, rectification, notice, summons or other proceedings done, accepted, made, issued, initiated, or purported to have been done, accepted, made, issued, initiated in pursuance of any of the provisions of this Act </a:t>
            </a:r>
            <a:r>
              <a:rPr lang="en-US" sz="2400" b="1" dirty="0">
                <a:solidFill>
                  <a:schemeClr val="accent5">
                    <a:lumMod val="50000"/>
                  </a:schemeClr>
                </a:solidFill>
              </a:rPr>
              <a:t>shall be invalid </a:t>
            </a:r>
            <a:r>
              <a:rPr lang="en-US" sz="2400" dirty="0">
                <a:solidFill>
                  <a:schemeClr val="accent5">
                    <a:lumMod val="50000"/>
                  </a:schemeClr>
                </a:solidFill>
              </a:rPr>
              <a:t>or deemed to be invalid </a:t>
            </a:r>
            <a:r>
              <a:rPr lang="en-US" sz="2400" b="1" dirty="0">
                <a:solidFill>
                  <a:schemeClr val="accent5">
                    <a:lumMod val="50000"/>
                  </a:schemeClr>
                </a:solidFill>
              </a:rPr>
              <a:t>merely by reason of any mistake, defect or omission </a:t>
            </a:r>
            <a:r>
              <a:rPr lang="en-US" sz="2400" dirty="0">
                <a:solidFill>
                  <a:schemeClr val="accent5">
                    <a:lumMod val="50000"/>
                  </a:schemeClr>
                </a:solidFill>
              </a:rPr>
              <a:t>therein, if such assessment, re-assessment, adjudication, review, revision, appeal, rectification, notice, summons or other proceedings are </a:t>
            </a:r>
            <a:r>
              <a:rPr lang="en-US" sz="2400" b="1" dirty="0">
                <a:solidFill>
                  <a:schemeClr val="accent5">
                    <a:lumMod val="50000"/>
                  </a:schemeClr>
                </a:solidFill>
              </a:rPr>
              <a:t>in substance and effect in conformity with or according to the intents</a:t>
            </a:r>
            <a:r>
              <a:rPr lang="en-US" sz="2400" dirty="0">
                <a:solidFill>
                  <a:schemeClr val="accent5">
                    <a:lumMod val="50000"/>
                  </a:schemeClr>
                </a:solidFill>
              </a:rPr>
              <a:t>, purposes and requirements of this Act or any existing law. </a:t>
            </a:r>
            <a:r>
              <a:rPr lang="en-US" sz="2400" dirty="0">
                <a:solidFill>
                  <a:srgbClr val="FF0000"/>
                </a:solidFill>
              </a:rPr>
              <a:t>[Whether non provision of DIN falls in this?]</a:t>
            </a:r>
          </a:p>
          <a:p>
            <a:pPr algn="just">
              <a:lnSpc>
                <a:spcPct val="114000"/>
              </a:lnSpc>
              <a:spcBef>
                <a:spcPts val="600"/>
              </a:spcBef>
              <a:spcAft>
                <a:spcPts val="600"/>
              </a:spcAft>
            </a:pPr>
            <a:r>
              <a:rPr lang="en-US" sz="2400" dirty="0">
                <a:solidFill>
                  <a:schemeClr val="accent5">
                    <a:lumMod val="50000"/>
                  </a:schemeClr>
                </a:solidFill>
              </a:rPr>
              <a:t>(2) The </a:t>
            </a:r>
            <a:r>
              <a:rPr lang="en-US" sz="2400" b="1" dirty="0">
                <a:solidFill>
                  <a:schemeClr val="accent5">
                    <a:lumMod val="50000"/>
                  </a:schemeClr>
                </a:solidFill>
              </a:rPr>
              <a:t>service of any notice</a:t>
            </a:r>
            <a:r>
              <a:rPr lang="en-US" sz="2400" dirty="0">
                <a:solidFill>
                  <a:schemeClr val="accent5">
                    <a:lumMod val="50000"/>
                  </a:schemeClr>
                </a:solidFill>
              </a:rPr>
              <a:t>, order or communication </a:t>
            </a:r>
            <a:r>
              <a:rPr lang="en-US" sz="2400" b="1" dirty="0">
                <a:solidFill>
                  <a:schemeClr val="accent5">
                    <a:lumMod val="50000"/>
                  </a:schemeClr>
                </a:solidFill>
              </a:rPr>
              <a:t>shall not be called in question</a:t>
            </a:r>
            <a:r>
              <a:rPr lang="en-US" sz="2400" dirty="0">
                <a:solidFill>
                  <a:schemeClr val="accent5">
                    <a:lumMod val="50000"/>
                  </a:schemeClr>
                </a:solidFill>
              </a:rPr>
              <a:t>, </a:t>
            </a:r>
            <a:r>
              <a:rPr lang="en-US" sz="2400" b="1" dirty="0">
                <a:solidFill>
                  <a:schemeClr val="accent5">
                    <a:lumMod val="50000"/>
                  </a:schemeClr>
                </a:solidFill>
              </a:rPr>
              <a:t>if</a:t>
            </a:r>
            <a:r>
              <a:rPr lang="en-US" sz="2400" dirty="0">
                <a:solidFill>
                  <a:schemeClr val="accent5">
                    <a:lumMod val="50000"/>
                  </a:schemeClr>
                </a:solidFill>
              </a:rPr>
              <a:t> the notice, order or communication, as the case may be, has </a:t>
            </a:r>
            <a:r>
              <a:rPr lang="en-US" sz="2400" b="1" dirty="0">
                <a:solidFill>
                  <a:schemeClr val="accent5">
                    <a:lumMod val="50000"/>
                  </a:schemeClr>
                </a:solidFill>
              </a:rPr>
              <a:t>already been acted upon </a:t>
            </a:r>
            <a:r>
              <a:rPr lang="en-US" sz="2400" dirty="0">
                <a:solidFill>
                  <a:schemeClr val="accent5">
                    <a:lumMod val="50000"/>
                  </a:schemeClr>
                </a:solidFill>
              </a:rPr>
              <a:t>by the person to whom it is issued or where such service has not been called in question at or in the earlier proceedings commenced, continued or </a:t>
            </a:r>
            <a:r>
              <a:rPr lang="en-US" sz="2400" dirty="0" err="1">
                <a:solidFill>
                  <a:schemeClr val="accent5">
                    <a:lumMod val="50000"/>
                  </a:schemeClr>
                </a:solidFill>
              </a:rPr>
              <a:t>finalised</a:t>
            </a:r>
            <a:r>
              <a:rPr lang="en-US" sz="2400" dirty="0">
                <a:solidFill>
                  <a:schemeClr val="accent5">
                    <a:lumMod val="50000"/>
                  </a:schemeClr>
                </a:solidFill>
              </a:rPr>
              <a:t> pursuant to such notice, order or communication. </a:t>
            </a:r>
            <a:r>
              <a:rPr lang="en-US" sz="2400" dirty="0">
                <a:solidFill>
                  <a:srgbClr val="FF0000"/>
                </a:solidFill>
              </a:rPr>
              <a:t>[Consequences of compliances without objection to PO / DIN?]</a:t>
            </a:r>
            <a:endParaRPr lang="en-IN" sz="2400" dirty="0">
              <a:solidFill>
                <a:srgbClr val="FF0000"/>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Where there are technical deficiencies in the department proceedings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25</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224939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660101"/>
            <a:ext cx="10809597" cy="5733749"/>
          </a:xfrm>
          <a:prstGeom prst="rect">
            <a:avLst/>
          </a:prstGeom>
          <a:noFill/>
        </p:spPr>
        <p:txBody>
          <a:bodyPr wrap="square" rtlCol="0">
            <a:spAutoFit/>
          </a:bodyPr>
          <a:lstStyle/>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Dispute the showcause notice upfront and allowance to supplement the reply later</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Provide the summary of tax, interest and penalty demanded</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Discuss the facts of the case highlighting the wrongdoings of the Department if any (should show why taxpayer is aggrieved)</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Provide the index of the grounds in brief for a bird’s eye view</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Detailed submissions of the each of the grounds with the provisions, case laws etc.</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All case laws should be quoted with their Citations</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Disputing the interest and penalty with relevant case laws</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Request for personal hearing</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Prayer to drop the demand of tax, interest and penalty</a:t>
            </a:r>
          </a:p>
          <a:p>
            <a:pPr marL="342900" indent="-342900" algn="just">
              <a:lnSpc>
                <a:spcPct val="114000"/>
              </a:lnSpc>
              <a:spcBef>
                <a:spcPts val="600"/>
              </a:spcBef>
              <a:spcAft>
                <a:spcPts val="600"/>
              </a:spcAft>
              <a:buFont typeface="Wingdings" panose="05000000000000000000" pitchFamily="2" charset="2"/>
              <a:buChar char="Ø"/>
            </a:pPr>
            <a:endParaRPr lang="en-IN" sz="24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Important contents of reply to SCN</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26</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375511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199053" y="705878"/>
            <a:ext cx="11622833" cy="5755422"/>
          </a:xfrm>
          <a:prstGeom prst="rect">
            <a:avLst/>
          </a:prstGeom>
          <a:noFill/>
        </p:spPr>
        <p:txBody>
          <a:bodyPr wrap="square" rtlCol="0">
            <a:spAutoFit/>
          </a:bodyPr>
          <a:lstStyle/>
          <a:p>
            <a:pPr marL="342900" indent="-342900" algn="just">
              <a:buAutoNum type="arabicParenBoth"/>
            </a:pPr>
            <a:r>
              <a:rPr lang="en-US" sz="2200" dirty="0">
                <a:solidFill>
                  <a:schemeClr val="accent5">
                    <a:lumMod val="50000"/>
                  </a:schemeClr>
                </a:solidFill>
              </a:rPr>
              <a:t>Notwithstanding anything to the contrary contained in any order or direction of any Appellate Authority or Appellate Tribunal or court or in any other provisions of this Act or the rules made thereunder or any other law for the time being in force, </a:t>
            </a:r>
            <a:r>
              <a:rPr lang="en-US" sz="2200" b="1" dirty="0">
                <a:solidFill>
                  <a:schemeClr val="accent5">
                    <a:lumMod val="50000"/>
                  </a:schemeClr>
                </a:solidFill>
              </a:rPr>
              <a:t>every person who has collected </a:t>
            </a:r>
            <a:r>
              <a:rPr lang="en-US" sz="2200" dirty="0">
                <a:solidFill>
                  <a:schemeClr val="accent5">
                    <a:lumMod val="50000"/>
                  </a:schemeClr>
                </a:solidFill>
              </a:rPr>
              <a:t>from any other person </a:t>
            </a:r>
            <a:r>
              <a:rPr lang="en-US" sz="2200" b="1" dirty="0">
                <a:solidFill>
                  <a:schemeClr val="accent5">
                    <a:lumMod val="50000"/>
                  </a:schemeClr>
                </a:solidFill>
              </a:rPr>
              <a:t>any amount as representing the tax </a:t>
            </a:r>
            <a:r>
              <a:rPr lang="en-US" sz="2200" dirty="0">
                <a:solidFill>
                  <a:schemeClr val="accent5">
                    <a:lumMod val="50000"/>
                  </a:schemeClr>
                </a:solidFill>
              </a:rPr>
              <a:t>under this Act, </a:t>
            </a:r>
            <a:r>
              <a:rPr lang="en-US" sz="2200" b="1" dirty="0">
                <a:solidFill>
                  <a:schemeClr val="accent5">
                    <a:lumMod val="50000"/>
                  </a:schemeClr>
                </a:solidFill>
              </a:rPr>
              <a:t>and has not paid </a:t>
            </a:r>
            <a:r>
              <a:rPr lang="en-US" sz="2200" dirty="0">
                <a:solidFill>
                  <a:schemeClr val="accent5">
                    <a:lumMod val="50000"/>
                  </a:schemeClr>
                </a:solidFill>
              </a:rPr>
              <a:t>the said amount to the Government, shall </a:t>
            </a:r>
            <a:r>
              <a:rPr lang="en-US" sz="2200" b="1" dirty="0">
                <a:solidFill>
                  <a:schemeClr val="accent5">
                    <a:lumMod val="50000"/>
                  </a:schemeClr>
                </a:solidFill>
              </a:rPr>
              <a:t>forthwith pay the said amount to the Government</a:t>
            </a:r>
            <a:r>
              <a:rPr lang="en-US" sz="2200" dirty="0">
                <a:solidFill>
                  <a:schemeClr val="accent5">
                    <a:lumMod val="50000"/>
                  </a:schemeClr>
                </a:solidFill>
              </a:rPr>
              <a:t>, irrespective of whether the supplies in respect of which such amount was collected are taxable or not.</a:t>
            </a:r>
          </a:p>
          <a:p>
            <a:pPr marL="342900" indent="-342900" algn="just">
              <a:buAutoNum type="arabicParenBoth"/>
            </a:pPr>
            <a:endParaRPr lang="en-US" sz="2200" dirty="0">
              <a:solidFill>
                <a:schemeClr val="accent5">
                  <a:lumMod val="50000"/>
                </a:schemeClr>
              </a:solidFill>
            </a:endParaRPr>
          </a:p>
          <a:p>
            <a:pPr marL="288925" indent="-288925" algn="just"/>
            <a:r>
              <a:rPr lang="en-US" sz="2200" dirty="0">
                <a:solidFill>
                  <a:schemeClr val="accent5">
                    <a:lumMod val="50000"/>
                  </a:schemeClr>
                </a:solidFill>
              </a:rPr>
              <a:t>(2) Where </a:t>
            </a:r>
            <a:r>
              <a:rPr lang="en-US" sz="2200" b="1" dirty="0">
                <a:solidFill>
                  <a:schemeClr val="accent5">
                    <a:lumMod val="50000"/>
                  </a:schemeClr>
                </a:solidFill>
              </a:rPr>
              <a:t>any amount is required to be paid</a:t>
            </a:r>
            <a:r>
              <a:rPr lang="en-US" sz="2200" dirty="0">
                <a:solidFill>
                  <a:schemeClr val="accent5">
                    <a:lumMod val="50000"/>
                  </a:schemeClr>
                </a:solidFill>
              </a:rPr>
              <a:t> to the Government under sub-section (1), and which </a:t>
            </a:r>
            <a:r>
              <a:rPr lang="en-US" sz="2200" b="1" dirty="0">
                <a:solidFill>
                  <a:schemeClr val="accent5">
                    <a:lumMod val="50000"/>
                  </a:schemeClr>
                </a:solidFill>
              </a:rPr>
              <a:t>has not been so paid</a:t>
            </a:r>
            <a:r>
              <a:rPr lang="en-US" sz="2200" dirty="0">
                <a:solidFill>
                  <a:schemeClr val="accent5">
                    <a:lumMod val="50000"/>
                  </a:schemeClr>
                </a:solidFill>
              </a:rPr>
              <a:t>,  the </a:t>
            </a:r>
            <a:r>
              <a:rPr lang="en-US" sz="2200" b="1" dirty="0">
                <a:solidFill>
                  <a:schemeClr val="accent5">
                    <a:lumMod val="50000"/>
                  </a:schemeClr>
                </a:solidFill>
              </a:rPr>
              <a:t>proper officer may serve </a:t>
            </a:r>
            <a:r>
              <a:rPr lang="en-US" sz="2200" dirty="0">
                <a:solidFill>
                  <a:schemeClr val="accent5">
                    <a:lumMod val="50000"/>
                  </a:schemeClr>
                </a:solidFill>
              </a:rPr>
              <a:t>on the person liable to pay such amount a </a:t>
            </a:r>
            <a:r>
              <a:rPr lang="en-US" sz="2200" b="1" dirty="0">
                <a:solidFill>
                  <a:schemeClr val="accent5">
                    <a:lumMod val="50000"/>
                  </a:schemeClr>
                </a:solidFill>
              </a:rPr>
              <a:t>notice </a:t>
            </a:r>
            <a:r>
              <a:rPr lang="en-US" sz="2200" dirty="0">
                <a:solidFill>
                  <a:schemeClr val="accent5">
                    <a:lumMod val="50000"/>
                  </a:schemeClr>
                </a:solidFill>
              </a:rPr>
              <a:t>requiring him to show cause as to why the said amount as specified in the notice, should not be paid by him to the Government and </a:t>
            </a:r>
            <a:r>
              <a:rPr lang="en-US" sz="2200" b="1" dirty="0">
                <a:solidFill>
                  <a:schemeClr val="accent5">
                    <a:lumMod val="50000"/>
                  </a:schemeClr>
                </a:solidFill>
              </a:rPr>
              <a:t>why a penalty equivalent to the amount specified in the notice </a:t>
            </a:r>
            <a:r>
              <a:rPr lang="en-US" sz="2200" dirty="0">
                <a:solidFill>
                  <a:schemeClr val="accent5">
                    <a:lumMod val="50000"/>
                  </a:schemeClr>
                </a:solidFill>
              </a:rPr>
              <a:t>should not be imposed on him under the provisions of this Act.</a:t>
            </a:r>
          </a:p>
          <a:p>
            <a:pPr marL="288925" indent="-288925" algn="just"/>
            <a:endParaRPr lang="en-US" sz="1600" dirty="0">
              <a:solidFill>
                <a:schemeClr val="accent5">
                  <a:lumMod val="50000"/>
                </a:schemeClr>
              </a:solidFill>
            </a:endParaRPr>
          </a:p>
          <a:p>
            <a:pPr marL="288925" indent="-288925" algn="just"/>
            <a:r>
              <a:rPr lang="en-US" sz="2200" dirty="0">
                <a:solidFill>
                  <a:srgbClr val="FF0000"/>
                </a:solidFill>
              </a:rPr>
              <a:t>Q. Penalty payable under which provision? </a:t>
            </a:r>
          </a:p>
          <a:p>
            <a:pPr marL="288925" indent="-288925" algn="just"/>
            <a:r>
              <a:rPr lang="en-US" sz="2200" dirty="0">
                <a:solidFill>
                  <a:srgbClr val="FF0000"/>
                </a:solidFill>
              </a:rPr>
              <a:t>Q. Applicable on both registered and unregistered persons? What if I am not a taxable person also?</a:t>
            </a:r>
          </a:p>
          <a:p>
            <a:pPr marL="288925" indent="-288925" algn="just"/>
            <a:r>
              <a:rPr lang="en-US" sz="2200" dirty="0">
                <a:solidFill>
                  <a:srgbClr val="FF0000"/>
                </a:solidFill>
              </a:rPr>
              <a:t>Q. Tax paid </a:t>
            </a:r>
            <a:r>
              <a:rPr lang="en-US" sz="2200" dirty="0" err="1">
                <a:solidFill>
                  <a:srgbClr val="FF0000"/>
                </a:solidFill>
              </a:rPr>
              <a:t>suo</a:t>
            </a:r>
            <a:r>
              <a:rPr lang="en-US" sz="2200" dirty="0">
                <a:solidFill>
                  <a:srgbClr val="FF0000"/>
                </a:solidFill>
              </a:rPr>
              <a:t> moto before issuance of notice u/s 76? Can notice be issued u/s 76(2) for penalty?</a:t>
            </a:r>
            <a:endParaRPr lang="en-US" sz="22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Section 76. Tax collected but not paid to Government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27</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TextBox 3">
            <a:extLst>
              <a:ext uri="{FF2B5EF4-FFF2-40B4-BE49-F238E27FC236}">
                <a16:creationId xmlns:a16="http://schemas.microsoft.com/office/drawing/2014/main" id="{AABB3443-CBBA-41C6-B7E5-B28C7640FE2B}"/>
              </a:ext>
            </a:extLst>
          </p:cNvPr>
          <p:cNvSpPr txBox="1"/>
          <p:nvPr/>
        </p:nvSpPr>
        <p:spPr>
          <a:xfrm>
            <a:off x="606490" y="1149466"/>
            <a:ext cx="10913093" cy="369332"/>
          </a:xfrm>
          <a:prstGeom prst="rect">
            <a:avLst/>
          </a:prstGeom>
          <a:noFill/>
        </p:spPr>
        <p:txBody>
          <a:bodyPr wrap="square" rtlCol="0">
            <a:spAutoFit/>
          </a:bodyPr>
          <a:lstStyle/>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544653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199053" y="705878"/>
            <a:ext cx="11793894" cy="5533502"/>
          </a:xfrm>
          <a:prstGeom prst="rect">
            <a:avLst/>
          </a:prstGeom>
          <a:noFill/>
        </p:spPr>
        <p:txBody>
          <a:bodyPr wrap="square" rtlCol="0">
            <a:spAutoFit/>
          </a:bodyPr>
          <a:lstStyle/>
          <a:p>
            <a:pPr marL="288925" indent="-288925" algn="just">
              <a:lnSpc>
                <a:spcPct val="135000"/>
              </a:lnSpc>
              <a:buFont typeface="Wingdings" panose="05000000000000000000" pitchFamily="2" charset="2"/>
              <a:buChar char="Ø"/>
            </a:pPr>
            <a:r>
              <a:rPr lang="en-US" sz="2400" dirty="0">
                <a:solidFill>
                  <a:schemeClr val="accent5">
                    <a:lumMod val="50000"/>
                  </a:schemeClr>
                </a:solidFill>
              </a:rPr>
              <a:t>PO to consider the representation of the person, determine the amount due and such person to pay the amount determined</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Liable to pay interest at the specified rate u/s 50  from the date such amount was collected to the date when amount was paid</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Opportunity of being heard to be provided where request is received in writing</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PO to issue an order within 1 year from the date of issue of notice </a:t>
            </a:r>
            <a:r>
              <a:rPr lang="en-US" sz="2400" dirty="0">
                <a:solidFill>
                  <a:srgbClr val="FF0000"/>
                </a:solidFill>
              </a:rPr>
              <a:t>[no date for notice?]</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Where issuance of order is stayed by order of court or AT, period of stay is to be excluded</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PO to set out the relevant facts and the basis of his decision</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Amount paid to the govt to be adjusted against tax payable</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Surplus to be credited to the Consumer Welfare Fund or refunded to the person</a:t>
            </a:r>
          </a:p>
          <a:p>
            <a:pPr marL="288925" indent="-288925" algn="just">
              <a:lnSpc>
                <a:spcPct val="135000"/>
              </a:lnSpc>
              <a:buFont typeface="Wingdings" panose="05000000000000000000" pitchFamily="2" charset="2"/>
              <a:buChar char="Ø"/>
            </a:pPr>
            <a:r>
              <a:rPr lang="en-US" sz="2400" dirty="0">
                <a:solidFill>
                  <a:schemeClr val="accent5">
                    <a:lumMod val="50000"/>
                  </a:schemeClr>
                </a:solidFill>
              </a:rPr>
              <a:t>The person who has borne the incidence of the amount may apply for refund</a:t>
            </a: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Other principles as per Section 76</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28</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TextBox 3">
            <a:extLst>
              <a:ext uri="{FF2B5EF4-FFF2-40B4-BE49-F238E27FC236}">
                <a16:creationId xmlns:a16="http://schemas.microsoft.com/office/drawing/2014/main" id="{AABB3443-CBBA-41C6-B7E5-B28C7640FE2B}"/>
              </a:ext>
            </a:extLst>
          </p:cNvPr>
          <p:cNvSpPr txBox="1"/>
          <p:nvPr/>
        </p:nvSpPr>
        <p:spPr>
          <a:xfrm>
            <a:off x="606490" y="1149466"/>
            <a:ext cx="10913093" cy="369332"/>
          </a:xfrm>
          <a:prstGeom prst="rect">
            <a:avLst/>
          </a:prstGeom>
          <a:noFill/>
        </p:spPr>
        <p:txBody>
          <a:bodyPr wrap="square" rtlCol="0">
            <a:spAutoFit/>
          </a:bodyPr>
          <a:lstStyle/>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214972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Interplay between 73(8) and 75(2)</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29</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TextBox 3">
            <a:extLst>
              <a:ext uri="{FF2B5EF4-FFF2-40B4-BE49-F238E27FC236}">
                <a16:creationId xmlns:a16="http://schemas.microsoft.com/office/drawing/2014/main" id="{23C94AEC-02FD-4BF6-84A2-46EBBE10EFA2}"/>
              </a:ext>
            </a:extLst>
          </p:cNvPr>
          <p:cNvSpPr txBox="1"/>
          <p:nvPr/>
        </p:nvSpPr>
        <p:spPr>
          <a:xfrm>
            <a:off x="266965" y="846306"/>
            <a:ext cx="11504121" cy="5262979"/>
          </a:xfrm>
          <a:prstGeom prst="rect">
            <a:avLst/>
          </a:prstGeom>
          <a:noFill/>
        </p:spPr>
        <p:txBody>
          <a:bodyPr wrap="square" rtlCol="0">
            <a:spAutoFit/>
          </a:bodyPr>
          <a:lstStyle/>
          <a:p>
            <a:pPr marL="800100" lvl="1" indent="-342900">
              <a:buFont typeface="Wingdings" panose="05000000000000000000" pitchFamily="2" charset="2"/>
              <a:buChar char="Ø"/>
            </a:pPr>
            <a:r>
              <a:rPr lang="en-US" sz="2400" dirty="0">
                <a:solidFill>
                  <a:schemeClr val="accent5">
                    <a:lumMod val="50000"/>
                  </a:schemeClr>
                </a:solidFill>
                <a:effectLst/>
                <a:latin typeface="Calibri" panose="020F0502020204030204" pitchFamily="34" charset="0"/>
              </a:rPr>
              <a:t>73(8) Where any person chargeable with tax under sub-section (1) or sub-section (3) </a:t>
            </a:r>
            <a:r>
              <a:rPr lang="en-US" sz="2400" b="1" dirty="0">
                <a:solidFill>
                  <a:schemeClr val="accent5">
                    <a:lumMod val="50000"/>
                  </a:schemeClr>
                </a:solidFill>
                <a:effectLst/>
                <a:latin typeface="Calibri" panose="020F0502020204030204" pitchFamily="34" charset="0"/>
              </a:rPr>
              <a:t>pays the said tax along with interest </a:t>
            </a:r>
            <a:r>
              <a:rPr lang="en-US" sz="2400" dirty="0">
                <a:solidFill>
                  <a:schemeClr val="accent5">
                    <a:lumMod val="50000"/>
                  </a:schemeClr>
                </a:solidFill>
                <a:effectLst/>
                <a:latin typeface="Calibri" panose="020F0502020204030204" pitchFamily="34" charset="0"/>
              </a:rPr>
              <a:t>payable under section 50 </a:t>
            </a:r>
            <a:r>
              <a:rPr lang="en-US" sz="2400" b="1" dirty="0">
                <a:solidFill>
                  <a:schemeClr val="accent5">
                    <a:lumMod val="50000"/>
                  </a:schemeClr>
                </a:solidFill>
                <a:effectLst/>
                <a:latin typeface="Calibri" panose="020F0502020204030204" pitchFamily="34" charset="0"/>
              </a:rPr>
              <a:t>within thirty days of issue of show cause notice</a:t>
            </a:r>
            <a:r>
              <a:rPr lang="en-US" sz="2400" dirty="0">
                <a:solidFill>
                  <a:schemeClr val="accent5">
                    <a:lumMod val="50000"/>
                  </a:schemeClr>
                </a:solidFill>
                <a:effectLst/>
                <a:latin typeface="Calibri" panose="020F0502020204030204" pitchFamily="34" charset="0"/>
              </a:rPr>
              <a:t>, </a:t>
            </a:r>
            <a:r>
              <a:rPr lang="en-US" sz="2400" b="1" dirty="0">
                <a:solidFill>
                  <a:schemeClr val="accent5">
                    <a:lumMod val="50000"/>
                  </a:schemeClr>
                </a:solidFill>
                <a:effectLst/>
                <a:latin typeface="Calibri" panose="020F0502020204030204" pitchFamily="34" charset="0"/>
              </a:rPr>
              <a:t>no penalty shall be payable </a:t>
            </a:r>
            <a:r>
              <a:rPr lang="en-US" sz="2400" dirty="0">
                <a:solidFill>
                  <a:schemeClr val="accent5">
                    <a:lumMod val="50000"/>
                  </a:schemeClr>
                </a:solidFill>
                <a:effectLst/>
                <a:latin typeface="Calibri" panose="020F0502020204030204" pitchFamily="34" charset="0"/>
              </a:rPr>
              <a:t>and all proceedings in respect of the said notice shall be deemed to be concluded.</a:t>
            </a:r>
          </a:p>
          <a:p>
            <a:pPr marL="800100" lvl="1" indent="-342900">
              <a:buFont typeface="Wingdings" panose="05000000000000000000" pitchFamily="2" charset="2"/>
              <a:buChar char="Ø"/>
            </a:pPr>
            <a:endParaRPr lang="en-US" sz="2400" dirty="0">
              <a:solidFill>
                <a:schemeClr val="accent5">
                  <a:lumMod val="50000"/>
                </a:schemeClr>
              </a:solidFill>
              <a:latin typeface="Calibri" panose="020F0502020204030204" pitchFamily="34" charset="0"/>
            </a:endParaRPr>
          </a:p>
          <a:p>
            <a:pPr marL="800100" lvl="1" indent="-342900">
              <a:buFont typeface="Wingdings" panose="05000000000000000000" pitchFamily="2" charset="2"/>
              <a:buChar char="Ø"/>
            </a:pPr>
            <a:r>
              <a:rPr lang="en-US" sz="2400" dirty="0">
                <a:solidFill>
                  <a:schemeClr val="accent5">
                    <a:lumMod val="50000"/>
                  </a:schemeClr>
                </a:solidFill>
                <a:effectLst/>
                <a:latin typeface="Calibri" panose="020F0502020204030204" pitchFamily="34" charset="0"/>
              </a:rPr>
              <a:t>75 (2) Where any Appellate Authority or Appellate Tribunal or court concludes that the notice issued under sub-section (1) of </a:t>
            </a:r>
            <a:r>
              <a:rPr lang="en-US" sz="2400" b="1" dirty="0">
                <a:solidFill>
                  <a:schemeClr val="accent5">
                    <a:lumMod val="50000"/>
                  </a:schemeClr>
                </a:solidFill>
                <a:effectLst/>
                <a:latin typeface="Calibri" panose="020F0502020204030204" pitchFamily="34" charset="0"/>
              </a:rPr>
              <a:t>section 74 is not sustainable </a:t>
            </a:r>
            <a:r>
              <a:rPr lang="en-US" sz="2400" dirty="0">
                <a:solidFill>
                  <a:schemeClr val="accent5">
                    <a:lumMod val="50000"/>
                  </a:schemeClr>
                </a:solidFill>
                <a:effectLst/>
                <a:latin typeface="Calibri" panose="020F0502020204030204" pitchFamily="34" charset="0"/>
              </a:rPr>
              <a:t>for the reason that the charges of fraud or any </a:t>
            </a:r>
            <a:r>
              <a:rPr lang="en-US" sz="2400" dirty="0" err="1">
                <a:solidFill>
                  <a:schemeClr val="accent5">
                    <a:lumMod val="50000"/>
                  </a:schemeClr>
                </a:solidFill>
                <a:effectLst/>
                <a:latin typeface="Calibri" panose="020F0502020204030204" pitchFamily="34" charset="0"/>
              </a:rPr>
              <a:t>wilful</a:t>
            </a:r>
            <a:r>
              <a:rPr lang="en-US" sz="2400" dirty="0">
                <a:solidFill>
                  <a:schemeClr val="accent5">
                    <a:lumMod val="50000"/>
                  </a:schemeClr>
                </a:solidFill>
                <a:effectLst/>
                <a:latin typeface="Calibri" panose="020F0502020204030204" pitchFamily="34" charset="0"/>
              </a:rPr>
              <a:t>-misstatement or  suppression of facts </a:t>
            </a:r>
            <a:r>
              <a:rPr lang="en-US" sz="2400" b="1" dirty="0">
                <a:solidFill>
                  <a:schemeClr val="accent5">
                    <a:lumMod val="50000"/>
                  </a:schemeClr>
                </a:solidFill>
                <a:effectLst/>
                <a:latin typeface="Calibri" panose="020F0502020204030204" pitchFamily="34" charset="0"/>
              </a:rPr>
              <a:t>to evade tax has not been established </a:t>
            </a:r>
            <a:r>
              <a:rPr lang="en-US" sz="2400" dirty="0">
                <a:solidFill>
                  <a:schemeClr val="accent5">
                    <a:lumMod val="50000"/>
                  </a:schemeClr>
                </a:solidFill>
                <a:effectLst/>
                <a:latin typeface="Calibri" panose="020F0502020204030204" pitchFamily="34" charset="0"/>
              </a:rPr>
              <a:t>against the person to whom the notice was issued, the proper officer shall determine the tax payable by such person, </a:t>
            </a:r>
            <a:r>
              <a:rPr lang="en-US" sz="2400" b="1" dirty="0">
                <a:solidFill>
                  <a:schemeClr val="accent5">
                    <a:lumMod val="50000"/>
                  </a:schemeClr>
                </a:solidFill>
                <a:effectLst/>
                <a:latin typeface="Calibri" panose="020F0502020204030204" pitchFamily="34" charset="0"/>
              </a:rPr>
              <a:t>deeming as if the notice were issued under subsection (1) of section 73.</a:t>
            </a:r>
          </a:p>
          <a:p>
            <a:pPr marL="800100" lvl="1" indent="-342900">
              <a:buFont typeface="Wingdings" panose="05000000000000000000" pitchFamily="2" charset="2"/>
              <a:buChar char="Ø"/>
            </a:pPr>
            <a:endParaRPr lang="en-US" sz="2400" dirty="0">
              <a:solidFill>
                <a:schemeClr val="accent5">
                  <a:lumMod val="50000"/>
                </a:schemeClr>
              </a:solidFill>
              <a:highlight>
                <a:srgbClr val="00FF00"/>
              </a:highlight>
              <a:latin typeface="Calibri" panose="020F0502020204030204" pitchFamily="34" charset="0"/>
            </a:endParaRPr>
          </a:p>
          <a:p>
            <a:pPr marL="800100" lvl="1" indent="-342900">
              <a:buFont typeface="Courier New" panose="02070309020205020404" pitchFamily="49" charset="0"/>
              <a:buChar char="o"/>
            </a:pPr>
            <a:r>
              <a:rPr lang="en-GB" sz="2400" dirty="0">
                <a:solidFill>
                  <a:schemeClr val="accent5">
                    <a:lumMod val="50000"/>
                  </a:schemeClr>
                </a:solidFill>
              </a:rPr>
              <a:t>Yes, claim allowed if tax and interest both had been paid within 30 days of SCN</a:t>
            </a:r>
          </a:p>
          <a:p>
            <a:pPr marL="800100" lvl="1" indent="-342900">
              <a:buFont typeface="Courier New" panose="02070309020205020404" pitchFamily="49" charset="0"/>
              <a:buChar char="o"/>
            </a:pPr>
            <a:r>
              <a:rPr lang="en-GB" sz="2400" dirty="0">
                <a:solidFill>
                  <a:schemeClr val="accent5">
                    <a:lumMod val="50000"/>
                  </a:schemeClr>
                </a:solidFill>
              </a:rPr>
              <a:t>If they have not been paid, then penalty of 10% will still be applicable</a:t>
            </a:r>
            <a:endParaRPr lang="en-IN" sz="2400" dirty="0">
              <a:solidFill>
                <a:schemeClr val="accent5">
                  <a:lumMod val="50000"/>
                </a:schemeClr>
              </a:solidFill>
            </a:endParaRPr>
          </a:p>
        </p:txBody>
      </p:sp>
    </p:spTree>
    <p:extLst>
      <p:ext uri="{BB962C8B-B14F-4D97-AF65-F5344CB8AC3E}">
        <p14:creationId xmlns:p14="http://schemas.microsoft.com/office/powerpoint/2010/main" val="362560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4150538203"/>
              </p:ext>
            </p:extLst>
          </p:nvPr>
        </p:nvGraphicFramePr>
        <p:xfrm>
          <a:off x="6883757" y="1229425"/>
          <a:ext cx="4230711" cy="421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552599" y="865957"/>
            <a:ext cx="11086802" cy="5126085"/>
          </a:xfrm>
        </p:spPr>
        <p:txBody>
          <a:bodyPr/>
          <a:lstStyle/>
          <a:p>
            <a:pPr marL="0" indent="0">
              <a:buNone/>
            </a:pPr>
            <a:r>
              <a:rPr lang="en-GB" sz="2400" b="1" u="sng" dirty="0">
                <a:solidFill>
                  <a:schemeClr val="accent5">
                    <a:lumMod val="50000"/>
                  </a:schemeClr>
                </a:solidFill>
              </a:rPr>
              <a:t>Time limit for issuance of Notice and Order :</a:t>
            </a: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p:txBody>
      </p:sp>
      <p:graphicFrame>
        <p:nvGraphicFramePr>
          <p:cNvPr id="12" name="Table 11">
            <a:extLst>
              <a:ext uri="{FF2B5EF4-FFF2-40B4-BE49-F238E27FC236}">
                <a16:creationId xmlns:a16="http://schemas.microsoft.com/office/drawing/2014/main" id="{9182875F-4BBE-40CD-9BCB-9421D5454EEC}"/>
              </a:ext>
            </a:extLst>
          </p:cNvPr>
          <p:cNvGraphicFramePr>
            <a:graphicFrameLocks noGrp="1"/>
          </p:cNvGraphicFramePr>
          <p:nvPr>
            <p:extLst>
              <p:ext uri="{D42A27DB-BD31-4B8C-83A1-F6EECF244321}">
                <p14:modId xmlns:p14="http://schemas.microsoft.com/office/powerpoint/2010/main" val="401877796"/>
              </p:ext>
            </p:extLst>
          </p:nvPr>
        </p:nvGraphicFramePr>
        <p:xfrm>
          <a:off x="648901" y="1335223"/>
          <a:ext cx="10420623" cy="356616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095296">
                  <a:extLst>
                    <a:ext uri="{9D8B030D-6E8A-4147-A177-3AD203B41FA5}">
                      <a16:colId xmlns:a16="http://schemas.microsoft.com/office/drawing/2014/main" val="3411776429"/>
                    </a:ext>
                  </a:extLst>
                </a:gridCol>
                <a:gridCol w="3702205">
                  <a:extLst>
                    <a:ext uri="{9D8B030D-6E8A-4147-A177-3AD203B41FA5}">
                      <a16:colId xmlns:a16="http://schemas.microsoft.com/office/drawing/2014/main" val="20000"/>
                    </a:ext>
                  </a:extLst>
                </a:gridCol>
                <a:gridCol w="3623122">
                  <a:extLst>
                    <a:ext uri="{9D8B030D-6E8A-4147-A177-3AD203B41FA5}">
                      <a16:colId xmlns:a16="http://schemas.microsoft.com/office/drawing/2014/main" val="20001"/>
                    </a:ext>
                  </a:extLst>
                </a:gridCol>
              </a:tblGrid>
              <a:tr h="364193">
                <a:tc>
                  <a:txBody>
                    <a:bodyPr/>
                    <a:lstStyle/>
                    <a:p>
                      <a:pPr marL="0" indent="0" algn="ctr">
                        <a:buFont typeface="Arial" panose="020B0604020202020204" pitchFamily="34" charset="0"/>
                        <a:buNone/>
                      </a:pPr>
                      <a:r>
                        <a:rPr lang="en-IN" sz="2400" b="1" i="0" dirty="0">
                          <a:solidFill>
                            <a:schemeClr val="accent5">
                              <a:lumMod val="50000"/>
                            </a:schemeClr>
                          </a:solidFill>
                          <a:latin typeface="+mj-lt"/>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IN" sz="2400" b="1" i="0" dirty="0">
                          <a:solidFill>
                            <a:schemeClr val="accent5">
                              <a:lumMod val="50000"/>
                            </a:schemeClr>
                          </a:solidFill>
                          <a:latin typeface="+mj-lt"/>
                        </a:rPr>
                        <a:t>Section 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kumimoji="0" lang="en-IN" sz="2400" b="1" i="0" kern="1200" dirty="0">
                          <a:solidFill>
                            <a:schemeClr val="accent5">
                              <a:lumMod val="50000"/>
                            </a:schemeClr>
                          </a:solidFill>
                          <a:latin typeface="+mj-lt"/>
                          <a:ea typeface="+mn-ea"/>
                          <a:cs typeface="+mn-cs"/>
                        </a:rPr>
                        <a:t>Section 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567883"/>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2400" b="1" i="0" kern="1200" dirty="0">
                          <a:solidFill>
                            <a:schemeClr val="accent5">
                              <a:lumMod val="50000"/>
                            </a:schemeClr>
                          </a:solidFill>
                          <a:latin typeface="+mn-lt"/>
                          <a:ea typeface="+mn-ea"/>
                          <a:cs typeface="+mn-cs"/>
                        </a:rPr>
                        <a:t>Time limit for issuing show cause notice</a:t>
                      </a:r>
                      <a:endParaRPr lang="en-IN" sz="2400" b="1" i="0" kern="1200" dirty="0">
                        <a:solidFill>
                          <a:schemeClr val="accent5">
                            <a:lumMod val="50000"/>
                          </a:schemeClr>
                        </a:solidFill>
                        <a:latin typeface="+mn-lt"/>
                        <a:ea typeface="+mn-ea"/>
                        <a:cs typeface="+mn-cs"/>
                      </a:endParaRPr>
                    </a:p>
                    <a:p>
                      <a:pPr marL="0" indent="0" algn="ctr">
                        <a:buFont typeface="Arial" panose="020B0604020202020204" pitchFamily="34" charset="0"/>
                        <a:buNone/>
                      </a:pPr>
                      <a:endParaRPr lang="en-IN" sz="2400" b="1" i="0" dirty="0">
                        <a:solidFill>
                          <a:schemeClr val="accent5">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IN" sz="2400" kern="1200" dirty="0">
                          <a:solidFill>
                            <a:schemeClr val="accent5">
                              <a:lumMod val="50000"/>
                            </a:schemeClr>
                          </a:solidFill>
                          <a:latin typeface="+mn-lt"/>
                          <a:ea typeface="+mn-ea"/>
                          <a:cs typeface="+mn-cs"/>
                        </a:rPr>
                        <a:t>3 months prior to the time limit specified under section 73(10) for issuance of an order [73(2)]</a:t>
                      </a:r>
                      <a:endParaRPr lang="en-IN" sz="2400" b="1" i="0" dirty="0">
                        <a:solidFill>
                          <a:schemeClr val="accent5">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kern="1200" dirty="0">
                          <a:solidFill>
                            <a:schemeClr val="accent5">
                              <a:lumMod val="50000"/>
                            </a:schemeClr>
                          </a:solidFill>
                          <a:latin typeface="+mn-lt"/>
                          <a:ea typeface="+mn-ea"/>
                          <a:cs typeface="+mn-cs"/>
                        </a:rPr>
                        <a:t>6 months prior to the time limit specified under section 74(10) for issuance of an order [74(2)]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45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2400" b="1" i="0" kern="1200" dirty="0">
                          <a:solidFill>
                            <a:schemeClr val="accent5">
                              <a:lumMod val="50000"/>
                            </a:schemeClr>
                          </a:solidFill>
                          <a:latin typeface="+mn-lt"/>
                          <a:ea typeface="+mn-ea"/>
                          <a:cs typeface="+mn-cs"/>
                        </a:rPr>
                        <a:t>Time limit for issuing order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2400" kern="1200" dirty="0">
                        <a:solidFill>
                          <a:schemeClr val="accent5">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kern="1200" dirty="0">
                          <a:solidFill>
                            <a:schemeClr val="accent5">
                              <a:lumMod val="50000"/>
                            </a:schemeClr>
                          </a:solidFill>
                          <a:latin typeface="+mn-lt"/>
                          <a:ea typeface="+mn-ea"/>
                          <a:cs typeface="+mn-cs"/>
                        </a:rPr>
                        <a:t> 3 years from the due date for furnishing annual return for the financial year [73(10)]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kern="1200" dirty="0">
                          <a:solidFill>
                            <a:schemeClr val="accent5">
                              <a:lumMod val="50000"/>
                            </a:schemeClr>
                          </a:solidFill>
                          <a:latin typeface="+mn-lt"/>
                          <a:ea typeface="+mn-ea"/>
                          <a:cs typeface="+mn-cs"/>
                        </a:rPr>
                        <a:t>5 years from the due date for furnishing annual return for the financial year [74(10)]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04E10921-901A-4A5D-B394-08AD714CAD0F}"/>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Tax not paid or short paid or erroneously refunded – Section 73 &amp; 74</a:t>
            </a:r>
          </a:p>
        </p:txBody>
      </p:sp>
      <p:sp>
        <p:nvSpPr>
          <p:cNvPr id="2" name="TextBox 1">
            <a:extLst>
              <a:ext uri="{FF2B5EF4-FFF2-40B4-BE49-F238E27FC236}">
                <a16:creationId xmlns:a16="http://schemas.microsoft.com/office/drawing/2014/main" id="{909BD249-E3CA-4A41-B53C-5DFBADB4087A}"/>
              </a:ext>
            </a:extLst>
          </p:cNvPr>
          <p:cNvSpPr txBox="1"/>
          <p:nvPr/>
        </p:nvSpPr>
        <p:spPr>
          <a:xfrm>
            <a:off x="648901" y="5031346"/>
            <a:ext cx="10481495" cy="1826654"/>
          </a:xfrm>
          <a:prstGeom prst="rect">
            <a:avLst/>
          </a:prstGeom>
          <a:noFill/>
        </p:spPr>
        <p:txBody>
          <a:bodyPr wrap="square" rtlCol="0">
            <a:spAutoFit/>
          </a:bodyPr>
          <a:lstStyle/>
          <a:p>
            <a:pPr algn="just">
              <a:lnSpc>
                <a:spcPct val="114000"/>
              </a:lnSpc>
            </a:pPr>
            <a:r>
              <a:rPr lang="en-US" sz="2000" dirty="0">
                <a:solidFill>
                  <a:schemeClr val="accent5">
                    <a:lumMod val="50000"/>
                  </a:schemeClr>
                </a:solidFill>
              </a:rPr>
              <a:t>75(1). To exclude the period for which the service of notice or issuance of order is stayed by a court or Appellate Tribunal is stayed</a:t>
            </a:r>
          </a:p>
          <a:p>
            <a:pPr algn="just">
              <a:lnSpc>
                <a:spcPct val="114000"/>
              </a:lnSpc>
            </a:pPr>
            <a:r>
              <a:rPr lang="en-US" sz="2000" dirty="0">
                <a:solidFill>
                  <a:schemeClr val="accent5">
                    <a:lumMod val="50000"/>
                  </a:schemeClr>
                </a:solidFill>
              </a:rPr>
              <a:t>75(10). Adjudication deemed to be concluded if order not issued within the above time period</a:t>
            </a:r>
          </a:p>
          <a:p>
            <a:pPr algn="just">
              <a:lnSpc>
                <a:spcPct val="114000"/>
              </a:lnSpc>
            </a:pPr>
            <a:r>
              <a:rPr lang="en-US" sz="2000" dirty="0">
                <a:solidFill>
                  <a:schemeClr val="accent5">
                    <a:lumMod val="50000"/>
                  </a:schemeClr>
                </a:solidFill>
              </a:rPr>
              <a:t>75(11). If any authority has given decision prejudicial to the interest of revenue and appeal is preferred  to AT/HC/SC, period between the two decisions to be excluded</a:t>
            </a:r>
          </a:p>
        </p:txBody>
      </p:sp>
    </p:spTree>
    <p:extLst>
      <p:ext uri="{BB962C8B-B14F-4D97-AF65-F5344CB8AC3E}">
        <p14:creationId xmlns:p14="http://schemas.microsoft.com/office/powerpoint/2010/main" val="248086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660101"/>
            <a:ext cx="11536176" cy="4586256"/>
          </a:xfrm>
          <a:prstGeom prst="rect">
            <a:avLst/>
          </a:prstGeom>
          <a:noFill/>
        </p:spPr>
        <p:txBody>
          <a:bodyPr wrap="square" rtlCol="0">
            <a:spAutoFit/>
          </a:bodyPr>
          <a:lstStyle/>
          <a:p>
            <a:pPr algn="just">
              <a:lnSpc>
                <a:spcPct val="114000"/>
              </a:lnSpc>
              <a:spcBef>
                <a:spcPts val="600"/>
              </a:spcBef>
              <a:spcAft>
                <a:spcPts val="600"/>
              </a:spcAft>
            </a:pPr>
            <a:r>
              <a:rPr lang="en-US" sz="2400" dirty="0">
                <a:solidFill>
                  <a:schemeClr val="accent5">
                    <a:lumMod val="50000"/>
                  </a:schemeClr>
                </a:solidFill>
              </a:rPr>
              <a:t>(1) A registered person who has </a:t>
            </a:r>
            <a:r>
              <a:rPr lang="en-US" sz="2400" b="1" dirty="0">
                <a:solidFill>
                  <a:schemeClr val="accent5">
                    <a:lumMod val="50000"/>
                  </a:schemeClr>
                </a:solidFill>
              </a:rPr>
              <a:t>paid the Central tax and State tax </a:t>
            </a:r>
            <a:r>
              <a:rPr lang="en-US" sz="2400" dirty="0">
                <a:solidFill>
                  <a:schemeClr val="accent5">
                    <a:lumMod val="50000"/>
                  </a:schemeClr>
                </a:solidFill>
              </a:rPr>
              <a:t>or, as the case may be, the central tax and the Union territory tax on a transaction considered by him to be an intra-State supply, but which is </a:t>
            </a:r>
            <a:r>
              <a:rPr lang="en-US" sz="2400" b="1" dirty="0">
                <a:solidFill>
                  <a:schemeClr val="accent5">
                    <a:lumMod val="50000"/>
                  </a:schemeClr>
                </a:solidFill>
              </a:rPr>
              <a:t>subsequently held to be an inter-State supply</a:t>
            </a:r>
            <a:r>
              <a:rPr lang="en-US" sz="2400" dirty="0">
                <a:solidFill>
                  <a:schemeClr val="accent5">
                    <a:lumMod val="50000"/>
                  </a:schemeClr>
                </a:solidFill>
              </a:rPr>
              <a:t>, shall be refunded the amount of taxes so paid in such manner and subject to such conditions as may be prescribed.</a:t>
            </a:r>
          </a:p>
          <a:p>
            <a:pPr algn="just">
              <a:lnSpc>
                <a:spcPct val="114000"/>
              </a:lnSpc>
              <a:spcBef>
                <a:spcPts val="600"/>
              </a:spcBef>
              <a:spcAft>
                <a:spcPts val="600"/>
              </a:spcAft>
            </a:pPr>
            <a:r>
              <a:rPr lang="en-US" sz="2400" dirty="0">
                <a:solidFill>
                  <a:schemeClr val="accent5">
                    <a:lumMod val="50000"/>
                  </a:schemeClr>
                </a:solidFill>
              </a:rPr>
              <a:t>(2) A registered person who has </a:t>
            </a:r>
            <a:r>
              <a:rPr lang="en-US" sz="2400" b="1" dirty="0">
                <a:solidFill>
                  <a:schemeClr val="accent5">
                    <a:lumMod val="50000"/>
                  </a:schemeClr>
                </a:solidFill>
              </a:rPr>
              <a:t>paid integrated tax </a:t>
            </a:r>
            <a:r>
              <a:rPr lang="en-US" sz="2400" dirty="0">
                <a:solidFill>
                  <a:schemeClr val="accent5">
                    <a:lumMod val="50000"/>
                  </a:schemeClr>
                </a:solidFill>
              </a:rPr>
              <a:t>on a transaction considered by him to be an inter-State supply, but which is </a:t>
            </a:r>
            <a:r>
              <a:rPr lang="en-US" sz="2400" b="1" dirty="0">
                <a:solidFill>
                  <a:schemeClr val="accent5">
                    <a:lumMod val="50000"/>
                  </a:schemeClr>
                </a:solidFill>
              </a:rPr>
              <a:t>subsequently held to be an intra-State supply</a:t>
            </a:r>
            <a:r>
              <a:rPr lang="en-US" sz="2400" dirty="0">
                <a:solidFill>
                  <a:schemeClr val="accent5">
                    <a:lumMod val="50000"/>
                  </a:schemeClr>
                </a:solidFill>
              </a:rPr>
              <a:t>, shall not be required to pay any interest on the amount of central tax and State tax or, as the case may be, the central tax and the Union territory tax payable</a:t>
            </a:r>
          </a:p>
          <a:p>
            <a:pPr algn="just">
              <a:lnSpc>
                <a:spcPct val="114000"/>
              </a:lnSpc>
              <a:spcBef>
                <a:spcPts val="600"/>
              </a:spcBef>
              <a:spcAft>
                <a:spcPts val="600"/>
              </a:spcAft>
            </a:pPr>
            <a:r>
              <a:rPr lang="en-IN" sz="2400" dirty="0">
                <a:solidFill>
                  <a:srgbClr val="FF0000"/>
                </a:solidFill>
              </a:rPr>
              <a:t>[Mere wrong filing of return or wrong issuance of invoice and filing of return?]</a:t>
            </a:r>
            <a:endParaRPr lang="en-US" sz="24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4000"/>
              </a:lnSpc>
              <a:spcBef>
                <a:spcPts val="600"/>
              </a:spcBef>
              <a:spcAft>
                <a:spcPts val="600"/>
              </a:spcAft>
            </a:pPr>
            <a:r>
              <a:rPr lang="en-US" sz="2400" dirty="0">
                <a:solidFill>
                  <a:schemeClr val="bg1"/>
                </a:solidFill>
              </a:rPr>
              <a:t>SECTION 77. Tax wrongfully collected and paid to Central Government or State Government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30</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172353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660101"/>
            <a:ext cx="11536176" cy="5350054"/>
          </a:xfrm>
          <a:prstGeom prst="rect">
            <a:avLst/>
          </a:prstGeom>
          <a:noFill/>
        </p:spPr>
        <p:txBody>
          <a:bodyPr wrap="square" rtlCol="0">
            <a:spAutoFit/>
          </a:bodyPr>
          <a:lstStyle/>
          <a:p>
            <a:pPr algn="just">
              <a:lnSpc>
                <a:spcPct val="150000"/>
              </a:lnSpc>
              <a:spcBef>
                <a:spcPts val="600"/>
              </a:spcBef>
              <a:spcAft>
                <a:spcPts val="600"/>
              </a:spcAft>
            </a:pPr>
            <a:r>
              <a:rPr lang="en-US" sz="2800" dirty="0">
                <a:solidFill>
                  <a:schemeClr val="accent5">
                    <a:lumMod val="50000"/>
                  </a:schemeClr>
                </a:solidFill>
              </a:rPr>
              <a:t>Any amount payable by a taxable person in pursuance of an order passed under this Act shall be </a:t>
            </a:r>
            <a:r>
              <a:rPr lang="en-US" sz="2800" b="1" dirty="0">
                <a:solidFill>
                  <a:schemeClr val="accent5">
                    <a:lumMod val="50000"/>
                  </a:schemeClr>
                </a:solidFill>
              </a:rPr>
              <a:t>paid</a:t>
            </a:r>
            <a:r>
              <a:rPr lang="en-US" sz="2800" dirty="0">
                <a:solidFill>
                  <a:schemeClr val="accent5">
                    <a:lumMod val="50000"/>
                  </a:schemeClr>
                </a:solidFill>
              </a:rPr>
              <a:t> by such person </a:t>
            </a:r>
            <a:r>
              <a:rPr lang="en-US" sz="2800" b="1" dirty="0">
                <a:solidFill>
                  <a:schemeClr val="accent5">
                    <a:lumMod val="50000"/>
                  </a:schemeClr>
                </a:solidFill>
              </a:rPr>
              <a:t>within a period of three months from the date of service of such order</a:t>
            </a:r>
            <a:r>
              <a:rPr lang="en-US" sz="2800" dirty="0">
                <a:solidFill>
                  <a:schemeClr val="accent5">
                    <a:lumMod val="50000"/>
                  </a:schemeClr>
                </a:solidFill>
              </a:rPr>
              <a:t> failing which recovery proceedings shall be initiated :</a:t>
            </a:r>
          </a:p>
          <a:p>
            <a:pPr algn="just">
              <a:lnSpc>
                <a:spcPct val="150000"/>
              </a:lnSpc>
              <a:spcBef>
                <a:spcPts val="600"/>
              </a:spcBef>
              <a:spcAft>
                <a:spcPts val="600"/>
              </a:spcAft>
            </a:pPr>
            <a:r>
              <a:rPr lang="en-US" sz="2800" dirty="0">
                <a:solidFill>
                  <a:schemeClr val="accent5">
                    <a:lumMod val="50000"/>
                  </a:schemeClr>
                </a:solidFill>
              </a:rPr>
              <a:t>Provided that where the proper officer considers it </a:t>
            </a:r>
            <a:r>
              <a:rPr lang="en-US" sz="2800" b="1" dirty="0">
                <a:solidFill>
                  <a:schemeClr val="accent5">
                    <a:lumMod val="50000"/>
                  </a:schemeClr>
                </a:solidFill>
              </a:rPr>
              <a:t>expedient</a:t>
            </a:r>
            <a:r>
              <a:rPr lang="en-US" sz="2800" dirty="0">
                <a:solidFill>
                  <a:schemeClr val="accent5">
                    <a:lumMod val="50000"/>
                  </a:schemeClr>
                </a:solidFill>
              </a:rPr>
              <a:t> in the interest of revenue, he may, for </a:t>
            </a:r>
            <a:r>
              <a:rPr lang="en-US" sz="2800" b="1" dirty="0">
                <a:solidFill>
                  <a:schemeClr val="accent5">
                    <a:lumMod val="50000"/>
                  </a:schemeClr>
                </a:solidFill>
              </a:rPr>
              <a:t>reasons to be recorded in writing</a:t>
            </a:r>
            <a:r>
              <a:rPr lang="en-US" sz="2800" dirty="0">
                <a:solidFill>
                  <a:schemeClr val="accent5">
                    <a:lumMod val="50000"/>
                  </a:schemeClr>
                </a:solidFill>
              </a:rPr>
              <a:t>, require the said taxable person to make such payment </a:t>
            </a:r>
            <a:r>
              <a:rPr lang="en-US" sz="2800" b="1" dirty="0">
                <a:solidFill>
                  <a:schemeClr val="accent5">
                    <a:lumMod val="50000"/>
                  </a:schemeClr>
                </a:solidFill>
              </a:rPr>
              <a:t>within such period less than a period of three months</a:t>
            </a:r>
            <a:r>
              <a:rPr lang="en-US" sz="2800" dirty="0">
                <a:solidFill>
                  <a:schemeClr val="accent5">
                    <a:lumMod val="50000"/>
                  </a:schemeClr>
                </a:solidFill>
              </a:rPr>
              <a:t> as may be specified by him.</a:t>
            </a: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4000"/>
              </a:lnSpc>
              <a:spcBef>
                <a:spcPts val="600"/>
              </a:spcBef>
              <a:spcAft>
                <a:spcPts val="600"/>
              </a:spcAft>
            </a:pPr>
            <a:r>
              <a:rPr lang="en-US" sz="2400" dirty="0">
                <a:solidFill>
                  <a:schemeClr val="bg1"/>
                </a:solidFill>
              </a:rPr>
              <a:t>SECTION 78. Initiation of recovery proceedings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31</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4114453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963357"/>
            <a:ext cx="11536176" cy="5317225"/>
          </a:xfrm>
          <a:prstGeom prst="rect">
            <a:avLst/>
          </a:prstGeom>
          <a:noFill/>
        </p:spPr>
        <p:txBody>
          <a:bodyPr wrap="square" rtlCol="0">
            <a:spAutoFit/>
          </a:bodyPr>
          <a:lstStyle/>
          <a:p>
            <a:pPr algn="just">
              <a:lnSpc>
                <a:spcPct val="114000"/>
              </a:lnSpc>
              <a:spcBef>
                <a:spcPts val="600"/>
              </a:spcBef>
              <a:spcAft>
                <a:spcPts val="600"/>
              </a:spcAft>
            </a:pPr>
            <a:r>
              <a:rPr lang="en-US" sz="2200" dirty="0">
                <a:solidFill>
                  <a:schemeClr val="accent5">
                    <a:lumMod val="50000"/>
                  </a:schemeClr>
                </a:solidFill>
              </a:rPr>
              <a:t>(1) Where after the initiation of any proceeding under Chapter XII (Assessment), Chapter XIV (Inspection, Search, Seizure and Arrest) or Chapter XV (Demand and Recovery), the Commissioner is of the opinion that for the purpose of protecting the interest of the Government revenue it is necessary to do so, he may, by order in writing, attach provisionally any property including bank account belonging to the taxable person or any person under 122(1A) in such manner as may be prescribed. </a:t>
            </a:r>
          </a:p>
          <a:p>
            <a:pPr algn="just">
              <a:lnSpc>
                <a:spcPct val="114000"/>
              </a:lnSpc>
              <a:spcBef>
                <a:spcPts val="600"/>
              </a:spcBef>
              <a:spcAft>
                <a:spcPts val="600"/>
              </a:spcAft>
            </a:pPr>
            <a:r>
              <a:rPr lang="en-US" sz="2200" dirty="0">
                <a:solidFill>
                  <a:schemeClr val="accent5">
                    <a:lumMod val="50000"/>
                  </a:schemeClr>
                </a:solidFill>
              </a:rPr>
              <a:t>(2) Every such provisional attachment shall cease to have effect after the expiry of a period of one year from the date of the order made under sub-section (1).</a:t>
            </a:r>
          </a:p>
          <a:p>
            <a:pPr algn="just">
              <a:lnSpc>
                <a:spcPct val="114000"/>
              </a:lnSpc>
              <a:spcBef>
                <a:spcPts val="600"/>
              </a:spcBef>
              <a:spcAft>
                <a:spcPts val="600"/>
              </a:spcAft>
            </a:pPr>
            <a:r>
              <a:rPr lang="en-US" sz="2200" b="1" u="sng" dirty="0">
                <a:solidFill>
                  <a:schemeClr val="accent5">
                    <a:lumMod val="50000"/>
                  </a:schemeClr>
                </a:solidFill>
              </a:rPr>
              <a:t>Procedure against the above</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To file an objection within 7 day of the attachment that the property not liable to be attached</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The Commissioner to provide reasonable opportunity of being heard and release through order in Form GST DRC-23</a:t>
            </a: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Section 83. Provisional attachment to protect revenue in certain cases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32</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1636258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839287"/>
            <a:ext cx="11536176" cy="4621073"/>
          </a:xfrm>
          <a:prstGeom prst="rect">
            <a:avLst/>
          </a:prstGeom>
          <a:noFill/>
        </p:spPr>
        <p:txBody>
          <a:bodyPr wrap="square" rtlCol="0">
            <a:spAutoFit/>
          </a:bodyPr>
          <a:lstStyle/>
          <a:p>
            <a:pPr algn="just">
              <a:lnSpc>
                <a:spcPct val="114000"/>
              </a:lnSpc>
              <a:spcBef>
                <a:spcPts val="600"/>
              </a:spcBef>
              <a:spcAft>
                <a:spcPts val="600"/>
              </a:spcAft>
            </a:pPr>
            <a:r>
              <a:rPr lang="en-US" sz="2200" b="1" u="sng" dirty="0">
                <a:solidFill>
                  <a:schemeClr val="accent5">
                    <a:lumMod val="50000"/>
                  </a:schemeClr>
                </a:solidFill>
              </a:rPr>
              <a:t>Checklist against provisional attachment</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Is there any proceeding initiated in the aforesaid cases?</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Is there any evidence for the Commissioner to form an opinion?</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Are there any material or evidence on which such action is relied?</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Can it be proven that the aggrieved would not have paid it had it not been for this action?</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Was the aggrieved not co-operating in the process of assessment through due submission of requisite documents and information?</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Is there any proof that the taxpayer would have frittered his assets?</a:t>
            </a:r>
          </a:p>
          <a:p>
            <a:pPr marL="342900" indent="-342900" algn="just">
              <a:lnSpc>
                <a:spcPct val="114000"/>
              </a:lnSpc>
              <a:spcBef>
                <a:spcPts val="600"/>
              </a:spcBef>
              <a:spcAft>
                <a:spcPts val="600"/>
              </a:spcAft>
              <a:buFont typeface="Wingdings" panose="05000000000000000000" pitchFamily="2" charset="2"/>
              <a:buChar char="Ø"/>
            </a:pPr>
            <a:r>
              <a:rPr lang="en-US" sz="2200" dirty="0">
                <a:solidFill>
                  <a:schemeClr val="accent5">
                    <a:lumMod val="50000"/>
                  </a:schemeClr>
                </a:solidFill>
              </a:rPr>
              <a:t>Had other mechanisms of recovery been tried against the taxpayer?</a:t>
            </a: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Section 83. Provisional attachment to protect revenue in certain cases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33</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327665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739422"/>
            <a:ext cx="11536176" cy="5751767"/>
          </a:xfrm>
          <a:prstGeom prst="rect">
            <a:avLst/>
          </a:prstGeom>
          <a:noFill/>
        </p:spPr>
        <p:txBody>
          <a:bodyPr wrap="square" rtlCol="0">
            <a:spAutoFit/>
          </a:bodyPr>
          <a:lstStyle/>
          <a:p>
            <a:pPr marL="342900" indent="-342900" algn="just">
              <a:lnSpc>
                <a:spcPct val="114000"/>
              </a:lnSpc>
              <a:spcBef>
                <a:spcPts val="600"/>
              </a:spcBef>
              <a:spcAft>
                <a:spcPts val="600"/>
              </a:spcAft>
              <a:buFont typeface="Wingdings" panose="05000000000000000000" pitchFamily="2" charset="2"/>
              <a:buChar char="Ø"/>
            </a:pPr>
            <a:r>
              <a:rPr lang="en-US" sz="2100" dirty="0">
                <a:solidFill>
                  <a:schemeClr val="accent5">
                    <a:lumMod val="50000"/>
                  </a:schemeClr>
                </a:solidFill>
              </a:rPr>
              <a:t>Vast difference between CGST and SGST Acts, distinguishing feature being that </a:t>
            </a:r>
            <a:r>
              <a:rPr lang="en-US" sz="2100" b="1" dirty="0">
                <a:solidFill>
                  <a:schemeClr val="accent5">
                    <a:lumMod val="50000"/>
                  </a:schemeClr>
                </a:solidFill>
              </a:rPr>
              <a:t>power of delegation under Section 5(3) of CGST Act is with the Commissioner in the Board and not the Commissioner of Central Tax</a:t>
            </a:r>
            <a:r>
              <a:rPr lang="en-US" sz="2100" dirty="0">
                <a:solidFill>
                  <a:schemeClr val="accent5">
                    <a:lumMod val="50000"/>
                  </a:schemeClr>
                </a:solidFill>
              </a:rPr>
              <a:t>. Under 5(3) of SGST Act, the Commissioner would be Commissioner of State Tax and in the same manner, the Commissioner, in Sections 167 and 168 ibid respectively, shall also be the Commissioner of State Tax. Such power conferred upon the Commissioner by the legislature </a:t>
            </a:r>
            <a:r>
              <a:rPr lang="en-US" sz="2100" b="1" dirty="0">
                <a:solidFill>
                  <a:schemeClr val="accent5">
                    <a:lumMod val="50000"/>
                  </a:schemeClr>
                </a:solidFill>
              </a:rPr>
              <a:t>could not have been delegated to the three subordinate officers </a:t>
            </a:r>
            <a:r>
              <a:rPr lang="en-US" sz="2100" dirty="0">
                <a:solidFill>
                  <a:schemeClr val="accent5">
                    <a:lumMod val="50000"/>
                  </a:schemeClr>
                </a:solidFill>
              </a:rPr>
              <a:t>namely, Deputy Commissioner, Assistant Commissioner and State Tax Officer in exercise of power under Section 5(3) of CGST Act 2017</a:t>
            </a:r>
          </a:p>
          <a:p>
            <a:pPr marL="342900" indent="-342900" algn="just">
              <a:lnSpc>
                <a:spcPct val="114000"/>
              </a:lnSpc>
              <a:spcBef>
                <a:spcPts val="600"/>
              </a:spcBef>
              <a:spcAft>
                <a:spcPts val="600"/>
              </a:spcAft>
              <a:buFont typeface="Wingdings" panose="05000000000000000000" pitchFamily="2" charset="2"/>
              <a:buChar char="Ø"/>
            </a:pPr>
            <a:r>
              <a:rPr lang="en-US" sz="2100" b="1" dirty="0">
                <a:solidFill>
                  <a:schemeClr val="accent5">
                    <a:lumMod val="50000"/>
                  </a:schemeClr>
                </a:solidFill>
              </a:rPr>
              <a:t>Initiation of proceedings under Section 67 </a:t>
            </a:r>
            <a:r>
              <a:rPr lang="en-US" sz="2100" dirty="0">
                <a:solidFill>
                  <a:schemeClr val="accent5">
                    <a:lumMod val="50000"/>
                  </a:schemeClr>
                </a:solidFill>
              </a:rPr>
              <a:t>of Central Goods and Services Tax Act, 2017 by itself </a:t>
            </a:r>
            <a:r>
              <a:rPr lang="en-US" sz="2100" b="1" dirty="0">
                <a:solidFill>
                  <a:schemeClr val="accent5">
                    <a:lumMod val="50000"/>
                  </a:schemeClr>
                </a:solidFill>
              </a:rPr>
              <a:t>not sufficient to provisionally attach </a:t>
            </a:r>
            <a:r>
              <a:rPr lang="en-US" sz="2100" dirty="0">
                <a:solidFill>
                  <a:schemeClr val="accent5">
                    <a:lumMod val="50000"/>
                  </a:schemeClr>
                </a:solidFill>
              </a:rPr>
              <a:t>the property for the purpose of protecting the interest of the government revenue - Power specifically conferred upon the </a:t>
            </a:r>
            <a:r>
              <a:rPr lang="en-US" sz="2100" b="1" dirty="0">
                <a:solidFill>
                  <a:schemeClr val="accent5">
                    <a:lumMod val="50000"/>
                  </a:schemeClr>
                </a:solidFill>
              </a:rPr>
              <a:t>Commissioner to form such an opinion </a:t>
            </a:r>
            <a:r>
              <a:rPr lang="en-US" sz="2100" dirty="0">
                <a:solidFill>
                  <a:schemeClr val="accent5">
                    <a:lumMod val="50000"/>
                  </a:schemeClr>
                </a:solidFill>
              </a:rPr>
              <a:t>under Section 83 ibid - However, subjective satisfaction should be</a:t>
            </a:r>
            <a:r>
              <a:rPr lang="en-US" sz="2100" b="1" dirty="0">
                <a:solidFill>
                  <a:schemeClr val="accent5">
                    <a:lumMod val="50000"/>
                  </a:schemeClr>
                </a:solidFill>
              </a:rPr>
              <a:t> based on some credible materials or information </a:t>
            </a:r>
            <a:r>
              <a:rPr lang="en-US" sz="2100" dirty="0">
                <a:solidFill>
                  <a:schemeClr val="accent5">
                    <a:lumMod val="50000"/>
                  </a:schemeClr>
                </a:solidFill>
              </a:rPr>
              <a:t>and being a drastic power should be </a:t>
            </a:r>
            <a:r>
              <a:rPr lang="en-US" sz="2100" b="1" dirty="0">
                <a:solidFill>
                  <a:schemeClr val="accent5">
                    <a:lumMod val="50000"/>
                  </a:schemeClr>
                </a:solidFill>
              </a:rPr>
              <a:t>supported by supervening factor and should be used sparingly </a:t>
            </a:r>
            <a:r>
              <a:rPr lang="en-US" sz="2100" dirty="0">
                <a:solidFill>
                  <a:schemeClr val="accent5">
                    <a:lumMod val="50000"/>
                  </a:schemeClr>
                </a:solidFill>
              </a:rPr>
              <a:t>- Attachment of bank account and trading assets should be resorted to </a:t>
            </a:r>
            <a:r>
              <a:rPr lang="en-US" sz="2100" b="1" dirty="0">
                <a:solidFill>
                  <a:schemeClr val="accent5">
                    <a:lumMod val="50000"/>
                  </a:schemeClr>
                </a:solidFill>
              </a:rPr>
              <a:t>only as a last resort </a:t>
            </a:r>
            <a:r>
              <a:rPr lang="en-US" sz="2100" dirty="0">
                <a:solidFill>
                  <a:schemeClr val="accent5">
                    <a:lumMod val="50000"/>
                  </a:schemeClr>
                </a:solidFill>
              </a:rPr>
              <a:t>or measure and should not be equated with the attachment in the course of recovery proceedings. [</a:t>
            </a:r>
            <a:r>
              <a:rPr lang="en-US" sz="2100" dirty="0" err="1">
                <a:solidFill>
                  <a:schemeClr val="accent5">
                    <a:lumMod val="50000"/>
                  </a:schemeClr>
                </a:solidFill>
              </a:rPr>
              <a:t>Valerius</a:t>
            </a:r>
            <a:r>
              <a:rPr lang="en-US" sz="2100" dirty="0">
                <a:solidFill>
                  <a:schemeClr val="accent5">
                    <a:lumMod val="50000"/>
                  </a:schemeClr>
                </a:solidFill>
              </a:rPr>
              <a:t> Industries vs Union of India – 2019 (30) GSTL  15 (</a:t>
            </a:r>
            <a:r>
              <a:rPr lang="en-US" sz="2100" dirty="0" err="1">
                <a:solidFill>
                  <a:schemeClr val="accent5">
                    <a:lumMod val="50000"/>
                  </a:schemeClr>
                </a:solidFill>
              </a:rPr>
              <a:t>Guj</a:t>
            </a:r>
            <a:r>
              <a:rPr lang="en-US" sz="2100" dirty="0">
                <a:solidFill>
                  <a:schemeClr val="accent5">
                    <a:lumMod val="50000"/>
                  </a:schemeClr>
                </a:solidFill>
              </a:rPr>
              <a:t>)]</a:t>
            </a: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Section 83. Provisional attachment to protect revenue in certain cases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34</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1530887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289812" y="739422"/>
            <a:ext cx="11536176" cy="2281971"/>
          </a:xfrm>
          <a:prstGeom prst="rect">
            <a:avLst/>
          </a:prstGeom>
          <a:noFill/>
        </p:spPr>
        <p:txBody>
          <a:bodyPr wrap="square" rtlCol="0">
            <a:spAutoFit/>
          </a:bodyPr>
          <a:lstStyle/>
          <a:p>
            <a:pPr marL="342900" indent="-342900" algn="just">
              <a:lnSpc>
                <a:spcPct val="114000"/>
              </a:lnSpc>
              <a:spcBef>
                <a:spcPts val="600"/>
              </a:spcBef>
              <a:spcAft>
                <a:spcPts val="600"/>
              </a:spcAft>
              <a:buFont typeface="Wingdings" panose="05000000000000000000" pitchFamily="2" charset="2"/>
              <a:buChar char="Ø"/>
            </a:pPr>
            <a:r>
              <a:rPr lang="en-US" sz="2100" dirty="0">
                <a:solidFill>
                  <a:schemeClr val="accent5">
                    <a:lumMod val="50000"/>
                  </a:schemeClr>
                </a:solidFill>
              </a:rPr>
              <a:t>Section 83 of GST Acts empowering to provisionally attach any property of </a:t>
            </a:r>
            <a:r>
              <a:rPr lang="en-US" sz="2100" dirty="0" err="1">
                <a:solidFill>
                  <a:schemeClr val="accent5">
                    <a:lumMod val="50000"/>
                  </a:schemeClr>
                </a:solidFill>
              </a:rPr>
              <a:t>assesse</a:t>
            </a:r>
            <a:r>
              <a:rPr lang="en-US" sz="2100" dirty="0">
                <a:solidFill>
                  <a:schemeClr val="accent5">
                    <a:lumMod val="50000"/>
                  </a:schemeClr>
                </a:solidFill>
              </a:rPr>
              <a:t> during pendency of proceedings to protect interest of Revenue even if there is no outstanding demand pending against him - </a:t>
            </a:r>
            <a:r>
              <a:rPr lang="en-US" sz="2100" b="1" dirty="0">
                <a:solidFill>
                  <a:schemeClr val="accent5">
                    <a:lumMod val="50000"/>
                  </a:schemeClr>
                </a:solidFill>
              </a:rPr>
              <a:t>Reason for introducing this provision </a:t>
            </a:r>
            <a:r>
              <a:rPr lang="en-US" sz="2100" dirty="0">
                <a:solidFill>
                  <a:schemeClr val="accent5">
                    <a:lumMod val="50000"/>
                  </a:schemeClr>
                </a:solidFill>
              </a:rPr>
              <a:t>is that since proceedings take lot of time, </a:t>
            </a:r>
            <a:r>
              <a:rPr lang="en-US" sz="2100" b="1" dirty="0" err="1">
                <a:solidFill>
                  <a:schemeClr val="accent5">
                    <a:lumMod val="50000"/>
                  </a:schemeClr>
                </a:solidFill>
              </a:rPr>
              <a:t>assessee</a:t>
            </a:r>
            <a:r>
              <a:rPr lang="en-US" sz="2100" b="1" dirty="0">
                <a:solidFill>
                  <a:schemeClr val="accent5">
                    <a:lumMod val="50000"/>
                  </a:schemeClr>
                </a:solidFill>
              </a:rPr>
              <a:t> may not fritter its assets </a:t>
            </a:r>
            <a:r>
              <a:rPr lang="en-US" sz="2100" dirty="0">
                <a:solidFill>
                  <a:schemeClr val="accent5">
                    <a:lumMod val="50000"/>
                  </a:schemeClr>
                </a:solidFill>
              </a:rPr>
              <a:t>during this long period - However this has </a:t>
            </a:r>
            <a:r>
              <a:rPr lang="en-US" sz="2100" b="1" dirty="0">
                <a:solidFill>
                  <a:schemeClr val="accent5">
                    <a:lumMod val="50000"/>
                  </a:schemeClr>
                </a:solidFill>
              </a:rPr>
              <a:t>to be used sparingly </a:t>
            </a:r>
            <a:r>
              <a:rPr lang="en-US" sz="2100" dirty="0">
                <a:solidFill>
                  <a:schemeClr val="accent5">
                    <a:lumMod val="50000"/>
                  </a:schemeClr>
                </a:solidFill>
              </a:rPr>
              <a:t>because no safeguards have been provided in Section 83 ibid - It is </a:t>
            </a:r>
            <a:r>
              <a:rPr lang="en-US" sz="2100" b="1" dirty="0">
                <a:solidFill>
                  <a:schemeClr val="accent5">
                    <a:lumMod val="50000"/>
                  </a:schemeClr>
                </a:solidFill>
              </a:rPr>
              <a:t>not a tool to harass </a:t>
            </a:r>
            <a:r>
              <a:rPr lang="en-US" sz="2100" b="1" dirty="0" err="1">
                <a:solidFill>
                  <a:schemeClr val="accent5">
                    <a:lumMod val="50000"/>
                  </a:schemeClr>
                </a:solidFill>
              </a:rPr>
              <a:t>assessee</a:t>
            </a:r>
            <a:r>
              <a:rPr lang="en-US" sz="2100" b="1" dirty="0">
                <a:solidFill>
                  <a:schemeClr val="accent5">
                    <a:lumMod val="50000"/>
                  </a:schemeClr>
                </a:solidFill>
              </a:rPr>
              <a:t> and paralyze his business</a:t>
            </a:r>
            <a:r>
              <a:rPr lang="en-US" sz="2100" dirty="0">
                <a:solidFill>
                  <a:schemeClr val="accent5">
                    <a:lumMod val="50000"/>
                  </a:schemeClr>
                </a:solidFill>
              </a:rPr>
              <a:t>. [Pranit Hem Desai - 2019 (30) G.S.T.L. 396 (</a:t>
            </a:r>
            <a:r>
              <a:rPr lang="en-US" sz="2100" dirty="0" err="1">
                <a:solidFill>
                  <a:schemeClr val="accent5">
                    <a:lumMod val="50000"/>
                  </a:schemeClr>
                </a:solidFill>
              </a:rPr>
              <a:t>Guj</a:t>
            </a:r>
            <a:r>
              <a:rPr lang="en-US" sz="2100" dirty="0">
                <a:solidFill>
                  <a:schemeClr val="accent5">
                    <a:lumMod val="50000"/>
                  </a:schemeClr>
                </a:solidFill>
              </a:rPr>
              <a:t>.)]</a:t>
            </a:r>
          </a:p>
        </p:txBody>
      </p:sp>
      <p:sp>
        <p:nvSpPr>
          <p:cNvPr id="13" name="Rectangle 12">
            <a:extLst>
              <a:ext uri="{FF2B5EF4-FFF2-40B4-BE49-F238E27FC236}">
                <a16:creationId xmlns:a16="http://schemas.microsoft.com/office/drawing/2014/main" id="{5946CDBC-5F1F-40C8-A349-493EC100869D}"/>
              </a:ext>
            </a:extLst>
          </p:cNvPr>
          <p:cNvSpPr/>
          <p:nvPr/>
        </p:nvSpPr>
        <p:spPr>
          <a:xfrm>
            <a:off x="0" y="-23611"/>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Century Gothic" panose="020B0502020202020204" pitchFamily="34" charset="0"/>
              </a:rPr>
              <a:t>Section 83. Provisional attachment to protect revenue in certain cases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35</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359863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708902" y="2222152"/>
            <a:ext cx="10370958" cy="2616101"/>
          </a:xfrm>
          <a:prstGeom prst="rect">
            <a:avLst/>
          </a:prstGeom>
          <a:noFill/>
        </p:spPr>
        <p:txBody>
          <a:bodyPr wrap="square" rtlCol="0">
            <a:spAutoFit/>
          </a:bodyPr>
          <a:lstStyle/>
          <a:p>
            <a:pPr algn="ctr"/>
            <a:r>
              <a:rPr lang="en-GB" sz="6000" b="1" dirty="0">
                <a:solidFill>
                  <a:schemeClr val="accent5">
                    <a:lumMod val="50000"/>
                  </a:schemeClr>
                </a:solidFill>
              </a:rPr>
              <a:t>ALLEGATION IN SCN TO DEMAND PENALTY</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endParaRPr lang="en-GB" sz="2200" dirty="0">
              <a:solidFill>
                <a:schemeClr val="accent5">
                  <a:lumMod val="50000"/>
                </a:schemeClr>
              </a:solidFill>
            </a:endParaRPr>
          </a:p>
        </p:txBody>
      </p:sp>
    </p:spTree>
    <p:extLst>
      <p:ext uri="{BB962C8B-B14F-4D97-AF65-F5344CB8AC3E}">
        <p14:creationId xmlns:p14="http://schemas.microsoft.com/office/powerpoint/2010/main" val="3878563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790432" y="1128892"/>
            <a:ext cx="10534934" cy="5126085"/>
          </a:xfrm>
        </p:spPr>
        <p:txBody>
          <a:bodyPr>
            <a:normAutofit/>
          </a:bodyPr>
          <a:lstStyle/>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Action points for the Department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37</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DF345FE2-53CB-4A8E-86F8-2322282B6B51}"/>
              </a:ext>
            </a:extLst>
          </p:cNvPr>
          <p:cNvSpPr txBox="1"/>
          <p:nvPr/>
        </p:nvSpPr>
        <p:spPr>
          <a:xfrm>
            <a:off x="366711" y="730138"/>
            <a:ext cx="11152872" cy="5752024"/>
          </a:xfrm>
          <a:prstGeom prst="rect">
            <a:avLst/>
          </a:prstGeom>
          <a:noFill/>
        </p:spPr>
        <p:txBody>
          <a:bodyPr wrap="square" rtlCol="0">
            <a:spAutoFit/>
          </a:bodyPr>
          <a:lstStyle/>
          <a:p>
            <a:pPr marL="285750" indent="-285750">
              <a:lnSpc>
                <a:spcPct val="125000"/>
              </a:lnSpc>
              <a:spcBef>
                <a:spcPts val="600"/>
              </a:spcBef>
              <a:spcAft>
                <a:spcPts val="600"/>
              </a:spcAft>
              <a:buFont typeface="Wingdings" panose="05000000000000000000" pitchFamily="2" charset="2"/>
              <a:buChar char="Ø"/>
            </a:pPr>
            <a:r>
              <a:rPr lang="en-GB" sz="2400" b="1" dirty="0">
                <a:solidFill>
                  <a:schemeClr val="accent5">
                    <a:lumMod val="50000"/>
                  </a:schemeClr>
                </a:solidFill>
              </a:rPr>
              <a:t>Cumulative facts </a:t>
            </a:r>
            <a:r>
              <a:rPr lang="en-GB" sz="2400" dirty="0">
                <a:solidFill>
                  <a:schemeClr val="accent5">
                    <a:lumMod val="50000"/>
                  </a:schemeClr>
                </a:solidFill>
              </a:rPr>
              <a:t>should be brought in a way to prove Fraud or wilful misstatement or suppression of facts to evade tax [CCE (Salem)  vs JSW Steels Ltd (2017) 6 GSTL 397 (Madras)]</a:t>
            </a:r>
          </a:p>
          <a:p>
            <a:pPr marL="285750" indent="-285750">
              <a:lnSpc>
                <a:spcPct val="125000"/>
              </a:lnSpc>
              <a:spcBef>
                <a:spcPts val="600"/>
              </a:spcBef>
              <a:spcAft>
                <a:spcPts val="600"/>
              </a:spcAft>
              <a:buFont typeface="Wingdings" panose="05000000000000000000" pitchFamily="2" charset="2"/>
              <a:buChar char="Ø"/>
            </a:pPr>
            <a:r>
              <a:rPr lang="en-GB" sz="2400" dirty="0">
                <a:solidFill>
                  <a:schemeClr val="accent5">
                    <a:lumMod val="50000"/>
                  </a:schemeClr>
                </a:solidFill>
              </a:rPr>
              <a:t>Prove from </a:t>
            </a:r>
            <a:r>
              <a:rPr lang="en-GB" sz="2400" b="1" dirty="0">
                <a:solidFill>
                  <a:schemeClr val="accent5">
                    <a:lumMod val="50000"/>
                  </a:schemeClr>
                </a:solidFill>
              </a:rPr>
              <a:t>the conduct </a:t>
            </a:r>
            <a:r>
              <a:rPr lang="en-GB" sz="2400" dirty="0">
                <a:solidFill>
                  <a:schemeClr val="accent5">
                    <a:lumMod val="50000"/>
                  </a:schemeClr>
                </a:solidFill>
              </a:rPr>
              <a:t>that there was deliberate act of wrongdoing and deception [CCE, Chennai - IV v </a:t>
            </a:r>
            <a:r>
              <a:rPr lang="en-GB" sz="2400" dirty="0" err="1">
                <a:solidFill>
                  <a:schemeClr val="accent5">
                    <a:lumMod val="50000"/>
                  </a:schemeClr>
                </a:solidFill>
              </a:rPr>
              <a:t>Hanil</a:t>
            </a:r>
            <a:r>
              <a:rPr lang="en-GB" sz="2400" dirty="0">
                <a:solidFill>
                  <a:schemeClr val="accent5">
                    <a:lumMod val="50000"/>
                  </a:schemeClr>
                </a:solidFill>
              </a:rPr>
              <a:t> Lear India Pvt Ltd (2015) 323 ELT 481]</a:t>
            </a:r>
          </a:p>
          <a:p>
            <a:pPr marL="285750" indent="-285750">
              <a:lnSpc>
                <a:spcPct val="125000"/>
              </a:lnSpc>
              <a:spcBef>
                <a:spcPts val="600"/>
              </a:spcBef>
              <a:spcAft>
                <a:spcPts val="600"/>
              </a:spcAft>
              <a:buFont typeface="Wingdings" panose="05000000000000000000" pitchFamily="2" charset="2"/>
              <a:buChar char="Ø"/>
            </a:pPr>
            <a:r>
              <a:rPr lang="en-GB" sz="2400" dirty="0">
                <a:solidFill>
                  <a:schemeClr val="accent5">
                    <a:lumMod val="50000"/>
                  </a:schemeClr>
                </a:solidFill>
              </a:rPr>
              <a:t>From the stage of audit / investigation till the lead up to the SCN, record all </a:t>
            </a:r>
            <a:r>
              <a:rPr lang="en-GB" sz="2400" b="1" dirty="0">
                <a:solidFill>
                  <a:schemeClr val="accent5">
                    <a:lumMod val="50000"/>
                  </a:schemeClr>
                </a:solidFill>
              </a:rPr>
              <a:t>the findings </a:t>
            </a:r>
            <a:r>
              <a:rPr lang="en-GB" sz="2400" dirty="0">
                <a:solidFill>
                  <a:schemeClr val="accent5">
                    <a:lumMod val="50000"/>
                  </a:schemeClr>
                </a:solidFill>
              </a:rPr>
              <a:t>which may suggest evasion of taxes</a:t>
            </a:r>
          </a:p>
          <a:p>
            <a:pPr marL="285750" indent="-285750">
              <a:lnSpc>
                <a:spcPct val="125000"/>
              </a:lnSpc>
              <a:spcBef>
                <a:spcPts val="600"/>
              </a:spcBef>
              <a:spcAft>
                <a:spcPts val="600"/>
              </a:spcAft>
              <a:buFont typeface="Wingdings" panose="05000000000000000000" pitchFamily="2" charset="2"/>
              <a:buChar char="Ø"/>
            </a:pPr>
            <a:r>
              <a:rPr lang="en-GB" sz="2400" dirty="0">
                <a:solidFill>
                  <a:schemeClr val="accent5">
                    <a:lumMod val="50000"/>
                  </a:schemeClr>
                </a:solidFill>
              </a:rPr>
              <a:t>Indicate whether the information or the activity carried out </a:t>
            </a:r>
            <a:r>
              <a:rPr lang="en-GB" sz="2400" b="1" dirty="0">
                <a:solidFill>
                  <a:schemeClr val="accent5">
                    <a:lumMod val="50000"/>
                  </a:schemeClr>
                </a:solidFill>
              </a:rPr>
              <a:t>had not been declared in the return</a:t>
            </a:r>
            <a:r>
              <a:rPr lang="en-GB" sz="2400" dirty="0">
                <a:solidFill>
                  <a:schemeClr val="accent5">
                    <a:lumMod val="50000"/>
                  </a:schemeClr>
                </a:solidFill>
              </a:rPr>
              <a:t>, statement, report or any other document furnished under this Act</a:t>
            </a:r>
          </a:p>
          <a:p>
            <a:pPr marL="285750" indent="-285750">
              <a:lnSpc>
                <a:spcPct val="125000"/>
              </a:lnSpc>
              <a:spcBef>
                <a:spcPts val="600"/>
              </a:spcBef>
              <a:spcAft>
                <a:spcPts val="600"/>
              </a:spcAft>
              <a:buFont typeface="Wingdings" panose="05000000000000000000" pitchFamily="2" charset="2"/>
              <a:buChar char="Ø"/>
            </a:pPr>
            <a:r>
              <a:rPr lang="en-GB" sz="2400" dirty="0">
                <a:solidFill>
                  <a:schemeClr val="accent5">
                    <a:lumMod val="50000"/>
                  </a:schemeClr>
                </a:solidFill>
              </a:rPr>
              <a:t>If the </a:t>
            </a:r>
            <a:r>
              <a:rPr lang="en-GB" sz="2400" b="1" dirty="0">
                <a:solidFill>
                  <a:schemeClr val="accent5">
                    <a:lumMod val="50000"/>
                  </a:schemeClr>
                </a:solidFill>
              </a:rPr>
              <a:t>information was asked for in writing </a:t>
            </a:r>
            <a:r>
              <a:rPr lang="en-GB" sz="2400" dirty="0">
                <a:solidFill>
                  <a:schemeClr val="accent5">
                    <a:lumMod val="50000"/>
                  </a:schemeClr>
                </a:solidFill>
              </a:rPr>
              <a:t>before issuance of SCN and the same was </a:t>
            </a:r>
            <a:r>
              <a:rPr lang="en-GB" sz="2400" b="1" dirty="0">
                <a:solidFill>
                  <a:schemeClr val="accent5">
                    <a:lumMod val="50000"/>
                  </a:schemeClr>
                </a:solidFill>
              </a:rPr>
              <a:t>not furnished</a:t>
            </a:r>
            <a:r>
              <a:rPr lang="en-GB" sz="2400" dirty="0">
                <a:solidFill>
                  <a:schemeClr val="accent5">
                    <a:lumMod val="50000"/>
                  </a:schemeClr>
                </a:solidFill>
              </a:rPr>
              <a:t>, allege suppression. [meaning of suppression as per GST law]</a:t>
            </a:r>
            <a:endParaRPr lang="en-IN" sz="2400" dirty="0">
              <a:solidFill>
                <a:schemeClr val="accent5">
                  <a:lumMod val="50000"/>
                </a:schemeClr>
              </a:solidFill>
            </a:endParaRPr>
          </a:p>
        </p:txBody>
      </p:sp>
    </p:spTree>
    <p:extLst>
      <p:ext uri="{BB962C8B-B14F-4D97-AF65-F5344CB8AC3E}">
        <p14:creationId xmlns:p14="http://schemas.microsoft.com/office/powerpoint/2010/main" val="2862879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790432" y="1128892"/>
            <a:ext cx="10534934" cy="5126085"/>
          </a:xfrm>
        </p:spPr>
        <p:txBody>
          <a:bodyPr>
            <a:normAutofit/>
          </a:bodyPr>
          <a:lstStyle/>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a:p>
            <a:pPr>
              <a:buFont typeface="Wingdings" panose="05000000000000000000" pitchFamily="2" charset="2"/>
              <a:buChar char="Ø"/>
            </a:pPr>
            <a:endParaRPr lang="en-GB" sz="24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Action points for the Department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38</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DF345FE2-53CB-4A8E-86F8-2322282B6B51}"/>
              </a:ext>
            </a:extLst>
          </p:cNvPr>
          <p:cNvSpPr txBox="1"/>
          <p:nvPr/>
        </p:nvSpPr>
        <p:spPr>
          <a:xfrm>
            <a:off x="366710" y="730138"/>
            <a:ext cx="11463339" cy="5757730"/>
          </a:xfrm>
          <a:prstGeom prst="rect">
            <a:avLst/>
          </a:prstGeom>
          <a:noFill/>
        </p:spPr>
        <p:txBody>
          <a:bodyPr wrap="square" rtlCol="0">
            <a:spAutoFit/>
          </a:bodyPr>
          <a:lstStyle/>
          <a:p>
            <a:pPr marL="285750" indent="-285750">
              <a:lnSpc>
                <a:spcPct val="125000"/>
              </a:lnSpc>
              <a:spcBef>
                <a:spcPts val="600"/>
              </a:spcBef>
              <a:spcAft>
                <a:spcPts val="600"/>
              </a:spcAft>
              <a:buFont typeface="Wingdings" panose="05000000000000000000" pitchFamily="2" charset="2"/>
              <a:buChar char="Ø"/>
            </a:pPr>
            <a:r>
              <a:rPr lang="en-GB" sz="2400" dirty="0">
                <a:solidFill>
                  <a:schemeClr val="accent5">
                    <a:lumMod val="50000"/>
                  </a:schemeClr>
                </a:solidFill>
              </a:rPr>
              <a:t>If any </a:t>
            </a:r>
            <a:r>
              <a:rPr lang="en-GB" sz="2400" b="1" dirty="0">
                <a:solidFill>
                  <a:schemeClr val="accent5">
                    <a:lumMod val="50000"/>
                  </a:schemeClr>
                </a:solidFill>
              </a:rPr>
              <a:t>incorrect information </a:t>
            </a:r>
            <a:r>
              <a:rPr lang="en-GB" sz="2400" dirty="0">
                <a:solidFill>
                  <a:schemeClr val="accent5">
                    <a:lumMod val="50000"/>
                  </a:schemeClr>
                </a:solidFill>
              </a:rPr>
              <a:t>was given to </a:t>
            </a:r>
            <a:r>
              <a:rPr lang="en-GB" sz="2400" b="1" dirty="0">
                <a:solidFill>
                  <a:schemeClr val="accent5">
                    <a:lumMod val="50000"/>
                  </a:schemeClr>
                </a:solidFill>
              </a:rPr>
              <a:t>mislead the Department</a:t>
            </a:r>
            <a:r>
              <a:rPr lang="en-GB" sz="2400" dirty="0">
                <a:solidFill>
                  <a:schemeClr val="accent5">
                    <a:lumMod val="50000"/>
                  </a:schemeClr>
                </a:solidFill>
              </a:rPr>
              <a:t>, this also amounts to wilful misstatement. </a:t>
            </a:r>
            <a:r>
              <a:rPr lang="en-GB" sz="2400" b="1" dirty="0">
                <a:solidFill>
                  <a:schemeClr val="accent5">
                    <a:lumMod val="50000"/>
                  </a:schemeClr>
                </a:solidFill>
              </a:rPr>
              <a:t>Mere incorrect statement </a:t>
            </a:r>
            <a:r>
              <a:rPr lang="en-GB" sz="2400" dirty="0">
                <a:solidFill>
                  <a:schemeClr val="accent5">
                    <a:lumMod val="50000"/>
                  </a:schemeClr>
                </a:solidFill>
              </a:rPr>
              <a:t>is </a:t>
            </a:r>
            <a:r>
              <a:rPr lang="en-GB" sz="2400" b="1" dirty="0">
                <a:solidFill>
                  <a:schemeClr val="accent5">
                    <a:lumMod val="50000"/>
                  </a:schemeClr>
                </a:solidFill>
              </a:rPr>
              <a:t>not enough</a:t>
            </a:r>
            <a:r>
              <a:rPr lang="en-GB" sz="2400" dirty="0">
                <a:solidFill>
                  <a:schemeClr val="accent5">
                    <a:lumMod val="50000"/>
                  </a:schemeClr>
                </a:solidFill>
              </a:rPr>
              <a:t>. However, this should be judged based on the </a:t>
            </a:r>
            <a:r>
              <a:rPr lang="en-GB" sz="2400" b="1" dirty="0">
                <a:solidFill>
                  <a:schemeClr val="accent5">
                    <a:lumMod val="50000"/>
                  </a:schemeClr>
                </a:solidFill>
              </a:rPr>
              <a:t>nature of misstatement</a:t>
            </a:r>
            <a:r>
              <a:rPr lang="en-GB" sz="2400" dirty="0">
                <a:solidFill>
                  <a:schemeClr val="accent5">
                    <a:lumMod val="50000"/>
                  </a:schemeClr>
                </a:solidFill>
              </a:rPr>
              <a:t>.</a:t>
            </a:r>
          </a:p>
          <a:p>
            <a:pPr marL="800100" lvl="1" indent="-342900" algn="just">
              <a:lnSpc>
                <a:spcPct val="125000"/>
              </a:lnSpc>
              <a:spcBef>
                <a:spcPts val="600"/>
              </a:spcBef>
              <a:spcAft>
                <a:spcPts val="600"/>
              </a:spcAft>
              <a:buFont typeface="Courier New" panose="02070309020205020404" pitchFamily="49" charset="0"/>
              <a:buChar char="o"/>
            </a:pPr>
            <a:r>
              <a:rPr lang="en-GB" sz="2000" dirty="0">
                <a:solidFill>
                  <a:schemeClr val="accent5">
                    <a:lumMod val="50000"/>
                  </a:schemeClr>
                </a:solidFill>
              </a:rPr>
              <a:t>Mere omission to provide some information or omitting to do something which the person is required to do would not be sufficient for invoking 11A(1). Intention to evade payment of duty must be proved through wilful misstatement / suppression (Cosmic Dye Chemical ((1995) 75 ELT 721 (SC))</a:t>
            </a:r>
          </a:p>
          <a:p>
            <a:pPr marL="342900" indent="-342900" algn="just">
              <a:lnSpc>
                <a:spcPct val="125000"/>
              </a:lnSpc>
              <a:spcBef>
                <a:spcPts val="600"/>
              </a:spcBef>
              <a:spcAft>
                <a:spcPts val="600"/>
              </a:spcAft>
              <a:buFont typeface="Wingdings" panose="05000000000000000000" pitchFamily="2" charset="2"/>
              <a:buChar char="Ø"/>
            </a:pPr>
            <a:r>
              <a:rPr lang="en-GB" sz="2400" dirty="0">
                <a:solidFill>
                  <a:schemeClr val="accent5">
                    <a:lumMod val="50000"/>
                  </a:schemeClr>
                </a:solidFill>
              </a:rPr>
              <a:t>Section 75(7).  Both the </a:t>
            </a:r>
            <a:r>
              <a:rPr lang="en-GB" sz="2400" b="1" dirty="0">
                <a:solidFill>
                  <a:schemeClr val="accent5">
                    <a:lumMod val="50000"/>
                  </a:schemeClr>
                </a:solidFill>
              </a:rPr>
              <a:t>grounds</a:t>
            </a:r>
            <a:r>
              <a:rPr lang="en-GB" sz="2400" dirty="0">
                <a:solidFill>
                  <a:schemeClr val="accent5">
                    <a:lumMod val="50000"/>
                  </a:schemeClr>
                </a:solidFill>
              </a:rPr>
              <a:t> and the </a:t>
            </a:r>
            <a:r>
              <a:rPr lang="en-GB" sz="2400" b="1" dirty="0">
                <a:solidFill>
                  <a:schemeClr val="accent5">
                    <a:lumMod val="50000"/>
                  </a:schemeClr>
                </a:solidFill>
              </a:rPr>
              <a:t>amount</a:t>
            </a:r>
            <a:r>
              <a:rPr lang="en-GB" sz="2400" dirty="0">
                <a:solidFill>
                  <a:schemeClr val="accent5">
                    <a:lumMod val="50000"/>
                  </a:schemeClr>
                </a:solidFill>
              </a:rPr>
              <a:t> provided in the order </a:t>
            </a:r>
            <a:r>
              <a:rPr lang="en-GB" sz="2400" b="1" dirty="0">
                <a:solidFill>
                  <a:schemeClr val="accent5">
                    <a:lumMod val="50000"/>
                  </a:schemeClr>
                </a:solidFill>
              </a:rPr>
              <a:t>cannot travel beyond the SCN</a:t>
            </a:r>
            <a:r>
              <a:rPr lang="en-GB" sz="2400" dirty="0">
                <a:solidFill>
                  <a:schemeClr val="accent5">
                    <a:lumMod val="50000"/>
                  </a:schemeClr>
                </a:solidFill>
              </a:rPr>
              <a:t>. Thereby, drafting of SCN becomes very critical.</a:t>
            </a:r>
          </a:p>
          <a:p>
            <a:pPr marL="342900" indent="-342900" algn="just">
              <a:lnSpc>
                <a:spcPct val="125000"/>
              </a:lnSpc>
              <a:spcBef>
                <a:spcPts val="600"/>
              </a:spcBef>
              <a:spcAft>
                <a:spcPts val="600"/>
              </a:spcAft>
              <a:buFont typeface="Wingdings" panose="05000000000000000000" pitchFamily="2" charset="2"/>
              <a:buChar char="Ø"/>
            </a:pPr>
            <a:r>
              <a:rPr lang="en-GB" sz="2400" dirty="0">
                <a:solidFill>
                  <a:schemeClr val="accent5">
                    <a:lumMod val="50000"/>
                  </a:schemeClr>
                </a:solidFill>
              </a:rPr>
              <a:t>Burden initially on the Department to establish evasion and thereafter on the assessee</a:t>
            </a:r>
          </a:p>
          <a:p>
            <a:pPr marL="800100" lvl="1" indent="-342900" algn="just">
              <a:lnSpc>
                <a:spcPct val="125000"/>
              </a:lnSpc>
              <a:spcBef>
                <a:spcPts val="600"/>
              </a:spcBef>
              <a:spcAft>
                <a:spcPts val="600"/>
              </a:spcAft>
              <a:buFont typeface="Courier New" panose="02070309020205020404" pitchFamily="49" charset="0"/>
              <a:buChar char="o"/>
            </a:pPr>
            <a:r>
              <a:rPr lang="en-GB" sz="2000" dirty="0">
                <a:solidFill>
                  <a:schemeClr val="accent5">
                    <a:lumMod val="50000"/>
                  </a:schemeClr>
                </a:solidFill>
              </a:rPr>
              <a:t> Initial burden is on the Department to prove that the situations visualised by the proviso existed. But once the Department is able to bring on record material that the appellant was guilty of any situation, the burden shifts [[Tamil Nadu Housing Board v. Collector — 1994 (74) E.L.T. 9 (S.C.)]</a:t>
            </a:r>
            <a:endParaRPr lang="en-IN" sz="2000" dirty="0">
              <a:solidFill>
                <a:schemeClr val="accent5">
                  <a:lumMod val="50000"/>
                </a:schemeClr>
              </a:solidFill>
            </a:endParaRPr>
          </a:p>
        </p:txBody>
      </p:sp>
    </p:spTree>
    <p:extLst>
      <p:ext uri="{BB962C8B-B14F-4D97-AF65-F5344CB8AC3E}">
        <p14:creationId xmlns:p14="http://schemas.microsoft.com/office/powerpoint/2010/main" val="3125811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910521" y="2528698"/>
            <a:ext cx="10370958" cy="1692771"/>
          </a:xfrm>
          <a:prstGeom prst="rect">
            <a:avLst/>
          </a:prstGeom>
          <a:noFill/>
        </p:spPr>
        <p:txBody>
          <a:bodyPr wrap="square" rtlCol="0">
            <a:spAutoFit/>
          </a:bodyPr>
          <a:lstStyle/>
          <a:p>
            <a:pPr algn="ctr"/>
            <a:r>
              <a:rPr lang="en-GB" sz="6000" b="1" dirty="0">
                <a:solidFill>
                  <a:schemeClr val="accent5">
                    <a:lumMod val="50000"/>
                  </a:schemeClr>
                </a:solidFill>
              </a:rPr>
              <a:t>DEFENSE AGAINST PENALTY</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endParaRPr lang="en-GB" sz="2200" dirty="0">
              <a:solidFill>
                <a:schemeClr val="accent5">
                  <a:lumMod val="50000"/>
                </a:schemeClr>
              </a:solidFill>
            </a:endParaRPr>
          </a:p>
        </p:txBody>
      </p:sp>
    </p:spTree>
    <p:extLst>
      <p:ext uri="{BB962C8B-B14F-4D97-AF65-F5344CB8AC3E}">
        <p14:creationId xmlns:p14="http://schemas.microsoft.com/office/powerpoint/2010/main" val="72680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Tax not paid or short paid or erroneously refunded – Section 73 &amp; 74</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graphicFrame>
        <p:nvGraphicFramePr>
          <p:cNvPr id="16" name="Table 15">
            <a:extLst>
              <a:ext uri="{FF2B5EF4-FFF2-40B4-BE49-F238E27FC236}">
                <a16:creationId xmlns:a16="http://schemas.microsoft.com/office/drawing/2014/main" id="{08744784-9010-434E-92D0-2F7474C27ECA}"/>
              </a:ext>
            </a:extLst>
          </p:cNvPr>
          <p:cNvGraphicFramePr>
            <a:graphicFrameLocks noGrp="1"/>
          </p:cNvGraphicFramePr>
          <p:nvPr>
            <p:extLst>
              <p:ext uri="{D42A27DB-BD31-4B8C-83A1-F6EECF244321}">
                <p14:modId xmlns:p14="http://schemas.microsoft.com/office/powerpoint/2010/main" val="94966246"/>
              </p:ext>
            </p:extLst>
          </p:nvPr>
        </p:nvGraphicFramePr>
        <p:xfrm>
          <a:off x="679412" y="2027790"/>
          <a:ext cx="10756975" cy="292608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4993600">
                  <a:extLst>
                    <a:ext uri="{9D8B030D-6E8A-4147-A177-3AD203B41FA5}">
                      <a16:colId xmlns:a16="http://schemas.microsoft.com/office/drawing/2014/main" val="3411776429"/>
                    </a:ext>
                  </a:extLst>
                </a:gridCol>
                <a:gridCol w="5763375">
                  <a:extLst>
                    <a:ext uri="{9D8B030D-6E8A-4147-A177-3AD203B41FA5}">
                      <a16:colId xmlns:a16="http://schemas.microsoft.com/office/drawing/2014/main" val="20001"/>
                    </a:ext>
                  </a:extLst>
                </a:gridCol>
              </a:tblGrid>
              <a:tr h="364193">
                <a:tc>
                  <a:txBody>
                    <a:bodyPr/>
                    <a:lstStyle/>
                    <a:p>
                      <a:pPr marL="0" indent="0" algn="ctr">
                        <a:buFont typeface="Arial" panose="020B0604020202020204" pitchFamily="34" charset="0"/>
                        <a:buNone/>
                      </a:pPr>
                      <a:r>
                        <a:rPr lang="en-IN" sz="2000" b="1" i="0" dirty="0">
                          <a:solidFill>
                            <a:schemeClr val="accent5">
                              <a:lumMod val="50000"/>
                            </a:schemeClr>
                          </a:solidFill>
                          <a:latin typeface="+mj-lt"/>
                        </a:rPr>
                        <a:t>Section 73(4)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kumimoji="0" lang="en-IN" sz="2000" b="1" i="0" kern="1200" dirty="0">
                          <a:solidFill>
                            <a:schemeClr val="accent5">
                              <a:lumMod val="50000"/>
                            </a:schemeClr>
                          </a:solidFill>
                          <a:latin typeface="+mj-lt"/>
                          <a:ea typeface="+mn-ea"/>
                          <a:cs typeface="+mn-cs"/>
                        </a:rPr>
                        <a:t>Section 74(4)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567883"/>
                  </a:ext>
                </a:extLst>
              </a:tr>
              <a:tr h="0">
                <a:tc>
                  <a:txBody>
                    <a:bodyPr/>
                    <a:lstStyle/>
                    <a:p>
                      <a:pPr algn="just"/>
                      <a:r>
                        <a:rPr lang="en-US" sz="2000" b="0" i="0" u="none" strike="noStrike" baseline="0" dirty="0">
                          <a:solidFill>
                            <a:schemeClr val="accent5">
                              <a:lumMod val="50000"/>
                            </a:schemeClr>
                          </a:solidFill>
                          <a:latin typeface="CIDFont+F2"/>
                        </a:rPr>
                        <a:t>(4) The service of such </a:t>
                      </a:r>
                      <a:r>
                        <a:rPr lang="en-US" sz="2000" b="1" i="0" u="none" strike="noStrike" baseline="0" dirty="0">
                          <a:solidFill>
                            <a:schemeClr val="accent5">
                              <a:lumMod val="50000"/>
                            </a:schemeClr>
                          </a:solidFill>
                          <a:latin typeface="CIDFont+F2"/>
                        </a:rPr>
                        <a:t>statement</a:t>
                      </a:r>
                      <a:r>
                        <a:rPr lang="en-US" sz="2000" b="0" i="0" u="none" strike="noStrike" baseline="0" dirty="0">
                          <a:solidFill>
                            <a:schemeClr val="accent5">
                              <a:lumMod val="50000"/>
                            </a:schemeClr>
                          </a:solidFill>
                          <a:latin typeface="CIDFont+F2"/>
                        </a:rPr>
                        <a:t> shall be </a:t>
                      </a:r>
                      <a:r>
                        <a:rPr lang="en-US" sz="2000" b="1" i="0" u="none" strike="noStrike" baseline="0" dirty="0">
                          <a:solidFill>
                            <a:schemeClr val="accent5">
                              <a:lumMod val="50000"/>
                            </a:schemeClr>
                          </a:solidFill>
                          <a:latin typeface="CIDFont+F2"/>
                        </a:rPr>
                        <a:t>deemed to be service of notice </a:t>
                      </a:r>
                      <a:r>
                        <a:rPr lang="en-US" sz="2000" b="0" i="0" u="none" strike="noStrike" baseline="0" dirty="0">
                          <a:solidFill>
                            <a:schemeClr val="accent5">
                              <a:lumMod val="50000"/>
                            </a:schemeClr>
                          </a:solidFill>
                          <a:latin typeface="CIDFont+F2"/>
                        </a:rPr>
                        <a:t>on such person</a:t>
                      </a:r>
                      <a:r>
                        <a:rPr lang="en-US" sz="2000" b="1" i="0" u="none" strike="noStrike" baseline="0" dirty="0">
                          <a:solidFill>
                            <a:schemeClr val="accent5">
                              <a:lumMod val="50000"/>
                            </a:schemeClr>
                          </a:solidFill>
                          <a:latin typeface="CIDFont+F2"/>
                        </a:rPr>
                        <a:t> under sub-section (1)</a:t>
                      </a:r>
                      <a:r>
                        <a:rPr lang="en-US" sz="2000" b="0" i="0" u="none" strike="noStrike" baseline="0" dirty="0">
                          <a:solidFill>
                            <a:schemeClr val="accent5">
                              <a:lumMod val="50000"/>
                            </a:schemeClr>
                          </a:solidFill>
                          <a:latin typeface="CIDFont+F2"/>
                        </a:rPr>
                        <a:t>, subject to the condition that the grounds relied upon for such tax periods other than those covered under sub-section (1) are the same as are mentioned in the earlier notice.</a:t>
                      </a:r>
                      <a:endParaRPr lang="en-IN" sz="2000" kern="1200" dirty="0">
                        <a:solidFill>
                          <a:schemeClr val="accent5">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accent5">
                              <a:lumMod val="50000"/>
                            </a:schemeClr>
                          </a:solidFill>
                          <a:latin typeface="+mn-lt"/>
                          <a:ea typeface="+mn-ea"/>
                          <a:cs typeface="+mn-cs"/>
                        </a:rPr>
                        <a:t>(4) The service of </a:t>
                      </a:r>
                      <a:r>
                        <a:rPr lang="en-US" sz="2000" b="1" kern="1200" dirty="0">
                          <a:solidFill>
                            <a:schemeClr val="accent5">
                              <a:lumMod val="50000"/>
                            </a:schemeClr>
                          </a:solidFill>
                          <a:latin typeface="+mn-lt"/>
                          <a:ea typeface="+mn-ea"/>
                          <a:cs typeface="+mn-cs"/>
                        </a:rPr>
                        <a:t>statement</a:t>
                      </a:r>
                      <a:r>
                        <a:rPr lang="en-US" sz="2000" kern="1200" dirty="0">
                          <a:solidFill>
                            <a:schemeClr val="accent5">
                              <a:lumMod val="50000"/>
                            </a:schemeClr>
                          </a:solidFill>
                          <a:latin typeface="+mn-lt"/>
                          <a:ea typeface="+mn-ea"/>
                          <a:cs typeface="+mn-cs"/>
                        </a:rPr>
                        <a:t> under sub-section (3) shall be </a:t>
                      </a:r>
                      <a:r>
                        <a:rPr lang="en-US" sz="2000" b="1" kern="1200" dirty="0">
                          <a:solidFill>
                            <a:schemeClr val="accent5">
                              <a:lumMod val="50000"/>
                            </a:schemeClr>
                          </a:solidFill>
                          <a:latin typeface="+mn-lt"/>
                          <a:ea typeface="+mn-ea"/>
                          <a:cs typeface="+mn-cs"/>
                        </a:rPr>
                        <a:t>deemed to be service of notice </a:t>
                      </a:r>
                      <a:r>
                        <a:rPr lang="en-US" sz="2000" b="0" kern="1200" dirty="0">
                          <a:solidFill>
                            <a:schemeClr val="accent5">
                              <a:lumMod val="50000"/>
                            </a:schemeClr>
                          </a:solidFill>
                          <a:latin typeface="+mn-lt"/>
                          <a:ea typeface="+mn-ea"/>
                          <a:cs typeface="+mn-cs"/>
                        </a:rPr>
                        <a:t>under</a:t>
                      </a:r>
                      <a:r>
                        <a:rPr lang="en-US" sz="2000" b="1" kern="1200" dirty="0">
                          <a:solidFill>
                            <a:schemeClr val="accent5">
                              <a:lumMod val="50000"/>
                            </a:schemeClr>
                          </a:solidFill>
                          <a:latin typeface="+mn-lt"/>
                          <a:ea typeface="+mn-ea"/>
                          <a:cs typeface="+mn-cs"/>
                        </a:rPr>
                        <a:t> </a:t>
                      </a:r>
                      <a:r>
                        <a:rPr lang="en-US" sz="2000" b="1" kern="1200" dirty="0">
                          <a:solidFill>
                            <a:srgbClr val="FF0000"/>
                          </a:solidFill>
                          <a:latin typeface="+mn-lt"/>
                          <a:ea typeface="+mn-ea"/>
                          <a:cs typeface="+mn-cs"/>
                        </a:rPr>
                        <a:t>sub-section (1) of section 73</a:t>
                      </a:r>
                      <a:r>
                        <a:rPr lang="en-US" sz="2000" kern="1200" dirty="0">
                          <a:solidFill>
                            <a:schemeClr val="accent5">
                              <a:lumMod val="50000"/>
                            </a:schemeClr>
                          </a:solidFill>
                          <a:latin typeface="+mn-lt"/>
                          <a:ea typeface="+mn-ea"/>
                          <a:cs typeface="+mn-cs"/>
                        </a:rPr>
                        <a:t>, subject to the condition that the grounds relied upon in the said statement, except the ground of fraud, or any </a:t>
                      </a:r>
                      <a:r>
                        <a:rPr lang="en-US" sz="2000" kern="1200" dirty="0" err="1">
                          <a:solidFill>
                            <a:schemeClr val="accent5">
                              <a:lumMod val="50000"/>
                            </a:schemeClr>
                          </a:solidFill>
                          <a:latin typeface="+mn-lt"/>
                          <a:ea typeface="+mn-ea"/>
                          <a:cs typeface="+mn-cs"/>
                        </a:rPr>
                        <a:t>wilful</a:t>
                      </a:r>
                      <a:r>
                        <a:rPr lang="en-US" sz="2000" kern="1200" dirty="0">
                          <a:solidFill>
                            <a:schemeClr val="accent5">
                              <a:lumMod val="50000"/>
                            </a:schemeClr>
                          </a:solidFill>
                          <a:latin typeface="+mn-lt"/>
                          <a:ea typeface="+mn-ea"/>
                          <a:cs typeface="+mn-cs"/>
                        </a:rPr>
                        <a:t> misstatement or suppression of facts to evade tax, for periods other than those covered under sub-section (1) are the same as are mentioned in the earlier notice.</a:t>
                      </a:r>
                      <a:endParaRPr lang="en-IN" sz="2000" kern="1200" dirty="0">
                        <a:solidFill>
                          <a:schemeClr val="accent5">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04C98EF4-CF38-4ADA-8CBA-29776891625C}"/>
              </a:ext>
            </a:extLst>
          </p:cNvPr>
          <p:cNvSpPr txBox="1"/>
          <p:nvPr/>
        </p:nvSpPr>
        <p:spPr>
          <a:xfrm>
            <a:off x="542110" y="746219"/>
            <a:ext cx="11130486" cy="1323439"/>
          </a:xfrm>
          <a:prstGeom prst="rect">
            <a:avLst/>
          </a:prstGeom>
          <a:noFill/>
        </p:spPr>
        <p:txBody>
          <a:bodyPr wrap="square" rtlCol="0">
            <a:spAutoFit/>
          </a:bodyPr>
          <a:lstStyle/>
          <a:p>
            <a:pPr algn="just"/>
            <a:r>
              <a:rPr lang="en-US" sz="2000" dirty="0">
                <a:solidFill>
                  <a:schemeClr val="accent5">
                    <a:lumMod val="50000"/>
                  </a:schemeClr>
                </a:solidFill>
              </a:rPr>
              <a:t>Section 73(3) / 74(3) - Where a </a:t>
            </a:r>
            <a:r>
              <a:rPr lang="en-US" sz="2000" b="1" dirty="0">
                <a:solidFill>
                  <a:schemeClr val="accent5">
                    <a:lumMod val="50000"/>
                  </a:schemeClr>
                </a:solidFill>
              </a:rPr>
              <a:t>notice</a:t>
            </a:r>
            <a:r>
              <a:rPr lang="en-US" sz="2000" dirty="0">
                <a:solidFill>
                  <a:schemeClr val="accent5">
                    <a:lumMod val="50000"/>
                  </a:schemeClr>
                </a:solidFill>
              </a:rPr>
              <a:t> has been </a:t>
            </a:r>
            <a:r>
              <a:rPr lang="en-US" sz="2000" b="1" dirty="0">
                <a:solidFill>
                  <a:schemeClr val="accent5">
                    <a:lumMod val="50000"/>
                  </a:schemeClr>
                </a:solidFill>
              </a:rPr>
              <a:t>issued</a:t>
            </a:r>
            <a:r>
              <a:rPr lang="en-US" sz="2000" dirty="0">
                <a:solidFill>
                  <a:schemeClr val="accent5">
                    <a:lumMod val="50000"/>
                  </a:schemeClr>
                </a:solidFill>
              </a:rPr>
              <a:t> for any period under sub-section (1), the proper officer may serve a </a:t>
            </a:r>
            <a:r>
              <a:rPr lang="en-US" sz="2000" b="1" dirty="0">
                <a:solidFill>
                  <a:schemeClr val="accent5">
                    <a:lumMod val="50000"/>
                  </a:schemeClr>
                </a:solidFill>
              </a:rPr>
              <a:t>statement</a:t>
            </a:r>
            <a:r>
              <a:rPr lang="en-US" sz="2000" dirty="0">
                <a:solidFill>
                  <a:schemeClr val="accent5">
                    <a:lumMod val="50000"/>
                  </a:schemeClr>
                </a:solidFill>
              </a:rPr>
              <a:t>, containing the details of tax not paid or short paid or erroneously refunded or input tax credit wrongly availed or </a:t>
            </a:r>
            <a:r>
              <a:rPr lang="en-US" sz="2000" dirty="0" err="1">
                <a:solidFill>
                  <a:schemeClr val="accent5">
                    <a:lumMod val="50000"/>
                  </a:schemeClr>
                </a:solidFill>
              </a:rPr>
              <a:t>utilised</a:t>
            </a:r>
            <a:r>
              <a:rPr lang="en-US" sz="2000" dirty="0">
                <a:solidFill>
                  <a:schemeClr val="accent5">
                    <a:lumMod val="50000"/>
                  </a:schemeClr>
                </a:solidFill>
              </a:rPr>
              <a:t> for such </a:t>
            </a:r>
            <a:r>
              <a:rPr lang="en-US" sz="2000" b="1" dirty="0">
                <a:solidFill>
                  <a:schemeClr val="accent5">
                    <a:lumMod val="50000"/>
                  </a:schemeClr>
                </a:solidFill>
              </a:rPr>
              <a:t>periods other than those covered under sub-section (1)</a:t>
            </a:r>
            <a:r>
              <a:rPr lang="en-US" sz="2000" dirty="0">
                <a:solidFill>
                  <a:schemeClr val="accent5">
                    <a:lumMod val="50000"/>
                  </a:schemeClr>
                </a:solidFill>
              </a:rPr>
              <a:t>, on the person chargeable with tax.</a:t>
            </a:r>
          </a:p>
        </p:txBody>
      </p:sp>
      <p:sp>
        <p:nvSpPr>
          <p:cNvPr id="2" name="TextBox 1">
            <a:extLst>
              <a:ext uri="{FF2B5EF4-FFF2-40B4-BE49-F238E27FC236}">
                <a16:creationId xmlns:a16="http://schemas.microsoft.com/office/drawing/2014/main" id="{A9151D4C-C96D-4533-9A42-98C4DCFFE50C}"/>
              </a:ext>
            </a:extLst>
          </p:cNvPr>
          <p:cNvSpPr txBox="1"/>
          <p:nvPr/>
        </p:nvSpPr>
        <p:spPr>
          <a:xfrm>
            <a:off x="542110" y="4980324"/>
            <a:ext cx="11323640" cy="1323439"/>
          </a:xfrm>
          <a:prstGeom prst="rect">
            <a:avLst/>
          </a:prstGeom>
          <a:noFill/>
        </p:spPr>
        <p:txBody>
          <a:bodyPr wrap="square" rtlCol="0">
            <a:spAutoFit/>
          </a:bodyPr>
          <a:lstStyle/>
          <a:p>
            <a:pPr algn="just"/>
            <a:r>
              <a:rPr lang="en-US" sz="2000" dirty="0">
                <a:solidFill>
                  <a:schemeClr val="accent5">
                    <a:lumMod val="50000"/>
                  </a:schemeClr>
                </a:solidFill>
              </a:rPr>
              <a:t>Held that when the </a:t>
            </a:r>
            <a:r>
              <a:rPr lang="en-US" sz="2000" b="1" dirty="0">
                <a:solidFill>
                  <a:schemeClr val="accent5">
                    <a:lumMod val="50000"/>
                  </a:schemeClr>
                </a:solidFill>
              </a:rPr>
              <a:t>first SCN was issued </a:t>
            </a:r>
            <a:r>
              <a:rPr lang="en-US" sz="2000" dirty="0">
                <a:solidFill>
                  <a:schemeClr val="accent5">
                    <a:lumMod val="50000"/>
                  </a:schemeClr>
                </a:solidFill>
              </a:rPr>
              <a:t>all the </a:t>
            </a:r>
            <a:r>
              <a:rPr lang="en-US" sz="2000" b="1" dirty="0">
                <a:solidFill>
                  <a:schemeClr val="accent5">
                    <a:lumMod val="50000"/>
                  </a:schemeClr>
                </a:solidFill>
              </a:rPr>
              <a:t>relevant facts were  in the knowledge of the authorities</a:t>
            </a:r>
            <a:r>
              <a:rPr lang="en-US" sz="2000" dirty="0">
                <a:solidFill>
                  <a:schemeClr val="accent5">
                    <a:lumMod val="50000"/>
                  </a:schemeClr>
                </a:solidFill>
              </a:rPr>
              <a:t>. Later on, while issuing the </a:t>
            </a:r>
            <a:r>
              <a:rPr lang="en-US" sz="2000" b="1" dirty="0">
                <a:solidFill>
                  <a:schemeClr val="accent5">
                    <a:lumMod val="50000"/>
                  </a:schemeClr>
                </a:solidFill>
              </a:rPr>
              <a:t>second and third show cause notices the same/similar facts could not be taken as suppression of facts</a:t>
            </a:r>
            <a:r>
              <a:rPr lang="en-US" sz="2000" dirty="0">
                <a:solidFill>
                  <a:schemeClr val="accent5">
                    <a:lumMod val="50000"/>
                  </a:schemeClr>
                </a:solidFill>
              </a:rPr>
              <a:t> on the part of the taxpayer as these facts were already in the knowledge of the authorities. [Nizam Sugar Factory v. Collector 2006 (197) E.L.T. 465 (SC)]</a:t>
            </a:r>
            <a:endParaRPr lang="en-US" sz="2000" dirty="0"/>
          </a:p>
        </p:txBody>
      </p:sp>
    </p:spTree>
    <p:extLst>
      <p:ext uri="{BB962C8B-B14F-4D97-AF65-F5344CB8AC3E}">
        <p14:creationId xmlns:p14="http://schemas.microsoft.com/office/powerpoint/2010/main" val="3469149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Conflicting judgements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40</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1187113" cy="5570756"/>
          </a:xfrm>
          <a:prstGeom prst="rect">
            <a:avLst/>
          </a:prstGeom>
          <a:noFill/>
        </p:spPr>
        <p:txBody>
          <a:bodyPr wrap="square" rtlCol="0">
            <a:spAutoFit/>
          </a:bodyPr>
          <a:lstStyle/>
          <a:p>
            <a:pPr marL="628650" indent="-285750" algn="just" rtl="0" fontAlgn="ctr">
              <a:spcBef>
                <a:spcPts val="600"/>
              </a:spcBef>
              <a:spcAft>
                <a:spcPts val="600"/>
              </a:spcAft>
              <a:buFont typeface="Wingdings" panose="05000000000000000000" pitchFamily="2" charset="2"/>
              <a:buChar char="Ø"/>
            </a:pPr>
            <a:r>
              <a:rPr lang="en-US" sz="2400" dirty="0">
                <a:solidFill>
                  <a:schemeClr val="accent5">
                    <a:lumMod val="50000"/>
                  </a:schemeClr>
                </a:solidFill>
                <a:effectLst/>
                <a:latin typeface="Calibri" panose="020F0502020204030204" pitchFamily="34" charset="0"/>
              </a:rPr>
              <a:t>In case of CCE, Vishakhapatnam - III vs Andhra Pradesh Paper Mills Ltd (2017) 50 STR 121 (SC), the court held that in a situation where there are </a:t>
            </a:r>
            <a:r>
              <a:rPr lang="en-US" sz="2400" b="1" dirty="0">
                <a:solidFill>
                  <a:schemeClr val="accent5">
                    <a:lumMod val="50000"/>
                  </a:schemeClr>
                </a:solidFill>
                <a:effectLst/>
                <a:latin typeface="Calibri" panose="020F0502020204030204" pitchFamily="34" charset="0"/>
              </a:rPr>
              <a:t>differing and contradicting judicial opinions / decisions</a:t>
            </a:r>
            <a:r>
              <a:rPr lang="en-US" sz="2400" dirty="0">
                <a:solidFill>
                  <a:schemeClr val="accent5">
                    <a:lumMod val="50000"/>
                  </a:schemeClr>
                </a:solidFill>
                <a:effectLst/>
                <a:latin typeface="Calibri" panose="020F0502020204030204" pitchFamily="34" charset="0"/>
              </a:rPr>
              <a:t>, the penalty imposed cannot be so unless the issue is finally settled by the Supreme Court. </a:t>
            </a:r>
          </a:p>
          <a:p>
            <a:pPr marL="628650" indent="-285750" algn="just" rtl="0" fontAlgn="ctr">
              <a:spcBef>
                <a:spcPts val="600"/>
              </a:spcBef>
              <a:spcAft>
                <a:spcPts val="600"/>
              </a:spcAft>
              <a:buFont typeface="Wingdings" panose="05000000000000000000" pitchFamily="2" charset="2"/>
              <a:buChar char="Ø"/>
            </a:pPr>
            <a:r>
              <a:rPr lang="en-US" sz="2400" dirty="0">
                <a:solidFill>
                  <a:schemeClr val="accent5">
                    <a:lumMod val="50000"/>
                  </a:schemeClr>
                </a:solidFill>
                <a:effectLst/>
                <a:latin typeface="Calibri" panose="020F0502020204030204" pitchFamily="34" charset="0"/>
              </a:rPr>
              <a:t>In Birla Corporation Ltd vs CCE, Kolkata - VII (2014) 47 GST 143 (CESTAT-Kolkata), where issue of valuation / taxability was unsettled due to </a:t>
            </a:r>
            <a:r>
              <a:rPr lang="en-US" sz="2400" b="1" dirty="0">
                <a:solidFill>
                  <a:schemeClr val="accent5">
                    <a:lumMod val="50000"/>
                  </a:schemeClr>
                </a:solidFill>
                <a:effectLst/>
                <a:latin typeface="Calibri" panose="020F0502020204030204" pitchFamily="34" charset="0"/>
              </a:rPr>
              <a:t>conflicting views / decisions and said issue got settled only after Larger Bench decision</a:t>
            </a:r>
            <a:r>
              <a:rPr lang="en-US" sz="2400" dirty="0">
                <a:solidFill>
                  <a:schemeClr val="accent5">
                    <a:lumMod val="50000"/>
                  </a:schemeClr>
                </a:solidFill>
                <a:effectLst/>
                <a:latin typeface="Calibri" panose="020F0502020204030204" pitchFamily="34" charset="0"/>
              </a:rPr>
              <a:t>, it was held that allegation of suppression and consequent imposition of penalty was not sustainable</a:t>
            </a:r>
          </a:p>
          <a:p>
            <a:pPr marL="628650" indent="-285750" algn="just" rtl="0" fontAlgn="ctr">
              <a:spcBef>
                <a:spcPts val="600"/>
              </a:spcBef>
              <a:spcAft>
                <a:spcPts val="600"/>
              </a:spcAft>
              <a:buFont typeface="Wingdings" panose="05000000000000000000" pitchFamily="2" charset="2"/>
              <a:buChar char="Ø"/>
            </a:pPr>
            <a:r>
              <a:rPr lang="en-US" sz="2400" dirty="0">
                <a:solidFill>
                  <a:schemeClr val="accent5">
                    <a:lumMod val="50000"/>
                  </a:schemeClr>
                </a:solidFill>
                <a:effectLst/>
                <a:latin typeface="Calibri" panose="020F0502020204030204" pitchFamily="34" charset="0"/>
              </a:rPr>
              <a:t>In CCE, Noida vs Delphi Automotive Systems Ltd (2013) 292 ELT 189 (Allahabad), the Hon’ble High Court held that </a:t>
            </a:r>
            <a:r>
              <a:rPr lang="en-US" sz="2400" dirty="0" err="1">
                <a:solidFill>
                  <a:schemeClr val="accent5">
                    <a:lumMod val="50000"/>
                  </a:schemeClr>
                </a:solidFill>
                <a:effectLst/>
                <a:latin typeface="Calibri" panose="020F0502020204030204" pitchFamily="34" charset="0"/>
              </a:rPr>
              <a:t>mens</a:t>
            </a:r>
            <a:r>
              <a:rPr lang="en-US" sz="2400" dirty="0">
                <a:solidFill>
                  <a:schemeClr val="accent5">
                    <a:lumMod val="50000"/>
                  </a:schemeClr>
                </a:solidFill>
                <a:effectLst/>
                <a:latin typeface="Calibri" panose="020F0502020204030204" pitchFamily="34" charset="0"/>
              </a:rPr>
              <a:t> rea was an essential part for levy of penalty. Hence, where </a:t>
            </a:r>
            <a:r>
              <a:rPr lang="en-US" sz="2400" b="1" dirty="0">
                <a:solidFill>
                  <a:schemeClr val="accent5">
                    <a:lumMod val="50000"/>
                  </a:schemeClr>
                </a:solidFill>
                <a:effectLst/>
                <a:latin typeface="Calibri" panose="020F0502020204030204" pitchFamily="34" charset="0"/>
              </a:rPr>
              <a:t>provision of statute was not clear and there were divergent judicial pronouncements</a:t>
            </a:r>
            <a:r>
              <a:rPr lang="en-US" sz="2400" dirty="0">
                <a:solidFill>
                  <a:schemeClr val="accent5">
                    <a:lumMod val="50000"/>
                  </a:schemeClr>
                </a:solidFill>
                <a:effectLst/>
                <a:latin typeface="Calibri" panose="020F0502020204030204" pitchFamily="34" charset="0"/>
              </a:rPr>
              <a:t>, it could not be said that there was </a:t>
            </a:r>
            <a:r>
              <a:rPr lang="en-US" sz="2400" dirty="0" err="1">
                <a:solidFill>
                  <a:schemeClr val="accent5">
                    <a:lumMod val="50000"/>
                  </a:schemeClr>
                </a:solidFill>
                <a:effectLst/>
                <a:latin typeface="Calibri" panose="020F0502020204030204" pitchFamily="34" charset="0"/>
              </a:rPr>
              <a:t>mens</a:t>
            </a:r>
            <a:r>
              <a:rPr lang="en-US" sz="2400" dirty="0">
                <a:solidFill>
                  <a:schemeClr val="accent5">
                    <a:lumMod val="50000"/>
                  </a:schemeClr>
                </a:solidFill>
                <a:effectLst/>
                <a:latin typeface="Calibri" panose="020F0502020204030204" pitchFamily="34" charset="0"/>
              </a:rPr>
              <a:t> rea on the part of taxpayers. Therefore, penalty was to be waived.</a:t>
            </a:r>
          </a:p>
        </p:txBody>
      </p:sp>
    </p:spTree>
    <p:extLst>
      <p:ext uri="{BB962C8B-B14F-4D97-AF65-F5344CB8AC3E}">
        <p14:creationId xmlns:p14="http://schemas.microsoft.com/office/powerpoint/2010/main" val="2536981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Interpretation issues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41</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1187113" cy="4985980"/>
          </a:xfrm>
          <a:prstGeom prst="rect">
            <a:avLst/>
          </a:prstGeom>
          <a:noFill/>
        </p:spPr>
        <p:txBody>
          <a:bodyPr wrap="square" rtlCol="0">
            <a:spAutoFit/>
          </a:bodyPr>
          <a:lstStyle/>
          <a:p>
            <a:pPr marL="628650" indent="-285750" algn="just" rtl="0" fontAlgn="ctr">
              <a:spcBef>
                <a:spcPts val="600"/>
              </a:spcBef>
              <a:spcAft>
                <a:spcPts val="600"/>
              </a:spcAft>
              <a:buFont typeface="Wingdings" panose="05000000000000000000" pitchFamily="2" charset="2"/>
              <a:buChar char="Ø"/>
            </a:pPr>
            <a:r>
              <a:rPr lang="en-GB" sz="2400" dirty="0">
                <a:solidFill>
                  <a:schemeClr val="accent5">
                    <a:lumMod val="50000"/>
                  </a:schemeClr>
                </a:solidFill>
                <a:effectLst/>
                <a:latin typeface="Calibri" panose="020F0502020204030204" pitchFamily="34" charset="0"/>
              </a:rPr>
              <a:t>In KK </a:t>
            </a:r>
            <a:r>
              <a:rPr lang="en-GB" sz="2400" dirty="0" err="1">
                <a:solidFill>
                  <a:schemeClr val="accent5">
                    <a:lumMod val="50000"/>
                  </a:schemeClr>
                </a:solidFill>
                <a:effectLst/>
                <a:latin typeface="Calibri" panose="020F0502020204030204" pitchFamily="34" charset="0"/>
              </a:rPr>
              <a:t>Appachan</a:t>
            </a:r>
            <a:r>
              <a:rPr lang="en-GB" sz="2400" dirty="0">
                <a:solidFill>
                  <a:schemeClr val="accent5">
                    <a:lumMod val="50000"/>
                  </a:schemeClr>
                </a:solidFill>
                <a:effectLst/>
                <a:latin typeface="Calibri" panose="020F0502020204030204" pitchFamily="34" charset="0"/>
              </a:rPr>
              <a:t> vs CCE Palakkad (2007) 7 STR 230 (CESTAT- Bangalore), it was held that it is well </a:t>
            </a:r>
            <a:r>
              <a:rPr lang="en-GB" sz="2400" dirty="0" err="1">
                <a:solidFill>
                  <a:schemeClr val="accent5">
                    <a:lumMod val="50000"/>
                  </a:schemeClr>
                </a:solidFill>
                <a:effectLst/>
                <a:latin typeface="Calibri" panose="020F0502020204030204" pitchFamily="34" charset="0"/>
              </a:rPr>
              <a:t>setlled</a:t>
            </a:r>
            <a:r>
              <a:rPr lang="en-GB" sz="2400" dirty="0">
                <a:solidFill>
                  <a:schemeClr val="accent5">
                    <a:lumMod val="50000"/>
                  </a:schemeClr>
                </a:solidFill>
                <a:effectLst/>
                <a:latin typeface="Calibri" panose="020F0502020204030204" pitchFamily="34" charset="0"/>
              </a:rPr>
              <a:t> principle that in </a:t>
            </a:r>
            <a:r>
              <a:rPr lang="en-GB" sz="2400" b="1" dirty="0">
                <a:solidFill>
                  <a:schemeClr val="accent5">
                    <a:lumMod val="50000"/>
                  </a:schemeClr>
                </a:solidFill>
                <a:effectLst/>
                <a:latin typeface="Calibri" panose="020F0502020204030204" pitchFamily="34" charset="0"/>
              </a:rPr>
              <a:t>cases involving interpretation</a:t>
            </a:r>
            <a:r>
              <a:rPr lang="en-GB" sz="2400" dirty="0">
                <a:solidFill>
                  <a:schemeClr val="accent5">
                    <a:lumMod val="50000"/>
                  </a:schemeClr>
                </a:solidFill>
                <a:effectLst/>
                <a:latin typeface="Calibri" panose="020F0502020204030204" pitchFamily="34" charset="0"/>
              </a:rPr>
              <a:t>, there is no scope to hold that appellant are guilty of </a:t>
            </a:r>
            <a:r>
              <a:rPr lang="en-GB" sz="2400" dirty="0" err="1">
                <a:solidFill>
                  <a:schemeClr val="accent5">
                    <a:lumMod val="50000"/>
                  </a:schemeClr>
                </a:solidFill>
                <a:effectLst/>
                <a:latin typeface="Calibri" panose="020F0502020204030204" pitchFamily="34" charset="0"/>
              </a:rPr>
              <a:t>malafide</a:t>
            </a:r>
            <a:r>
              <a:rPr lang="en-GB" sz="2400" dirty="0">
                <a:solidFill>
                  <a:schemeClr val="accent5">
                    <a:lumMod val="50000"/>
                  </a:schemeClr>
                </a:solidFill>
                <a:effectLst/>
                <a:latin typeface="Calibri" panose="020F0502020204030204" pitchFamily="34" charset="0"/>
              </a:rPr>
              <a:t> intention. </a:t>
            </a:r>
          </a:p>
          <a:p>
            <a:pPr marL="628650" indent="-285750" algn="just" rtl="0" fontAlgn="ctr">
              <a:spcBef>
                <a:spcPts val="600"/>
              </a:spcBef>
              <a:spcAft>
                <a:spcPts val="600"/>
              </a:spcAft>
              <a:buFont typeface="Wingdings" panose="05000000000000000000" pitchFamily="2" charset="2"/>
              <a:buChar char="Ø"/>
            </a:pPr>
            <a:r>
              <a:rPr lang="en-GB" sz="2400" dirty="0">
                <a:solidFill>
                  <a:schemeClr val="accent5">
                    <a:lumMod val="50000"/>
                  </a:schemeClr>
                </a:solidFill>
                <a:effectLst/>
                <a:latin typeface="Calibri" panose="020F0502020204030204" pitchFamily="34" charset="0"/>
              </a:rPr>
              <a:t>In Vipul Motors Pvt Ltd vs CCE (2008) 9 STR 220 (CESTAT - Delhi), where </a:t>
            </a:r>
            <a:r>
              <a:rPr lang="en-GB" sz="2400" b="1" dirty="0">
                <a:solidFill>
                  <a:schemeClr val="accent5">
                    <a:lumMod val="50000"/>
                  </a:schemeClr>
                </a:solidFill>
                <a:effectLst/>
                <a:latin typeface="Calibri" panose="020F0502020204030204" pitchFamily="34" charset="0"/>
              </a:rPr>
              <a:t>confusion was prevalent</a:t>
            </a:r>
            <a:r>
              <a:rPr lang="en-GB" sz="2400" dirty="0">
                <a:solidFill>
                  <a:schemeClr val="accent5">
                    <a:lumMod val="50000"/>
                  </a:schemeClr>
                </a:solidFill>
                <a:effectLst/>
                <a:latin typeface="Calibri" panose="020F0502020204030204" pitchFamily="34" charset="0"/>
              </a:rPr>
              <a:t> during the material period over liability of service tax on impugned activity, there was no mala fide delay in payment and payment was set aside </a:t>
            </a:r>
          </a:p>
          <a:p>
            <a:pPr marL="628650" indent="-285750" algn="just" rtl="0" fontAlgn="ctr">
              <a:spcBef>
                <a:spcPts val="600"/>
              </a:spcBef>
              <a:spcAft>
                <a:spcPts val="600"/>
              </a:spcAft>
              <a:buFont typeface="Wingdings" panose="05000000000000000000" pitchFamily="2" charset="2"/>
              <a:buChar char="Ø"/>
            </a:pPr>
            <a:r>
              <a:rPr lang="en-GB" sz="2400" dirty="0">
                <a:solidFill>
                  <a:schemeClr val="accent5">
                    <a:lumMod val="50000"/>
                  </a:schemeClr>
                </a:solidFill>
                <a:effectLst/>
                <a:latin typeface="Calibri" panose="020F0502020204030204" pitchFamily="34" charset="0"/>
              </a:rPr>
              <a:t>In CCE vs </a:t>
            </a:r>
            <a:r>
              <a:rPr lang="en-GB" sz="2400" dirty="0" err="1">
                <a:solidFill>
                  <a:schemeClr val="accent5">
                    <a:lumMod val="50000"/>
                  </a:schemeClr>
                </a:solidFill>
                <a:effectLst/>
                <a:latin typeface="Calibri" panose="020F0502020204030204" pitchFamily="34" charset="0"/>
              </a:rPr>
              <a:t>Ess</a:t>
            </a:r>
            <a:r>
              <a:rPr lang="en-GB" sz="2400" dirty="0">
                <a:solidFill>
                  <a:schemeClr val="accent5">
                    <a:lumMod val="50000"/>
                  </a:schemeClr>
                </a:solidFill>
                <a:effectLst/>
                <a:latin typeface="Calibri" panose="020F0502020204030204" pitchFamily="34" charset="0"/>
              </a:rPr>
              <a:t> </a:t>
            </a:r>
            <a:r>
              <a:rPr lang="en-GB" sz="2400" dirty="0" err="1">
                <a:solidFill>
                  <a:schemeClr val="accent5">
                    <a:lumMod val="50000"/>
                  </a:schemeClr>
                </a:solidFill>
                <a:effectLst/>
                <a:latin typeface="Calibri" panose="020F0502020204030204" pitchFamily="34" charset="0"/>
              </a:rPr>
              <a:t>Ess</a:t>
            </a:r>
            <a:r>
              <a:rPr lang="en-GB" sz="2400" dirty="0">
                <a:solidFill>
                  <a:schemeClr val="accent5">
                    <a:lumMod val="50000"/>
                  </a:schemeClr>
                </a:solidFill>
                <a:effectLst/>
                <a:latin typeface="Calibri" panose="020F0502020204030204" pitchFamily="34" charset="0"/>
              </a:rPr>
              <a:t> Kay Engineering Co Ltd (2008) 14 STT 417, where there is </a:t>
            </a:r>
            <a:r>
              <a:rPr lang="en-GB" sz="2400" b="1" dirty="0">
                <a:solidFill>
                  <a:schemeClr val="accent5">
                    <a:lumMod val="50000"/>
                  </a:schemeClr>
                </a:solidFill>
                <a:effectLst/>
                <a:latin typeface="Calibri" panose="020F0502020204030204" pitchFamily="34" charset="0"/>
              </a:rPr>
              <a:t>dispute of interpretation of provision of law</a:t>
            </a:r>
            <a:r>
              <a:rPr lang="en-GB" sz="2400" dirty="0">
                <a:solidFill>
                  <a:schemeClr val="accent5">
                    <a:lumMod val="50000"/>
                  </a:schemeClr>
                </a:solidFill>
                <a:effectLst/>
                <a:latin typeface="Calibri" panose="020F0502020204030204" pitchFamily="34" charset="0"/>
              </a:rPr>
              <a:t>, penal provisions cannot be invoked</a:t>
            </a:r>
          </a:p>
          <a:p>
            <a:pPr marL="628650" indent="-285750" algn="just" rtl="0" fontAlgn="ctr">
              <a:spcBef>
                <a:spcPts val="600"/>
              </a:spcBef>
              <a:spcAft>
                <a:spcPts val="600"/>
              </a:spcAft>
              <a:buFont typeface="Wingdings" panose="05000000000000000000" pitchFamily="2" charset="2"/>
              <a:buChar char="Ø"/>
            </a:pPr>
            <a:r>
              <a:rPr lang="en-GB" sz="2400" dirty="0">
                <a:solidFill>
                  <a:schemeClr val="accent5">
                    <a:lumMod val="50000"/>
                  </a:schemeClr>
                </a:solidFill>
                <a:effectLst/>
                <a:latin typeface="Calibri" panose="020F0502020204030204" pitchFamily="34" charset="0"/>
              </a:rPr>
              <a:t>In CCE, Jaipur vs Shree Rajasthan </a:t>
            </a:r>
            <a:r>
              <a:rPr lang="en-GB" sz="2400" dirty="0" err="1">
                <a:solidFill>
                  <a:schemeClr val="accent5">
                    <a:lumMod val="50000"/>
                  </a:schemeClr>
                </a:solidFill>
                <a:effectLst/>
                <a:latin typeface="Calibri" panose="020F0502020204030204" pitchFamily="34" charset="0"/>
              </a:rPr>
              <a:t>Syntex</a:t>
            </a:r>
            <a:r>
              <a:rPr lang="en-GB" sz="2400" dirty="0">
                <a:solidFill>
                  <a:schemeClr val="accent5">
                    <a:lumMod val="50000"/>
                  </a:schemeClr>
                </a:solidFill>
                <a:effectLst/>
                <a:latin typeface="Calibri" panose="020F0502020204030204" pitchFamily="34" charset="0"/>
              </a:rPr>
              <a:t> Ltd (2015) 60 taxmann.com, where during relevant period, </a:t>
            </a:r>
            <a:r>
              <a:rPr lang="en-GB" sz="2400" b="1" dirty="0">
                <a:solidFill>
                  <a:schemeClr val="accent5">
                    <a:lumMod val="50000"/>
                  </a:schemeClr>
                </a:solidFill>
                <a:effectLst/>
                <a:latin typeface="Calibri" panose="020F0502020204030204" pitchFamily="34" charset="0"/>
              </a:rPr>
              <a:t>legal position and interpretation of unamended law and position after amendment was in fluid state</a:t>
            </a:r>
            <a:r>
              <a:rPr lang="en-GB" sz="2400" dirty="0">
                <a:solidFill>
                  <a:schemeClr val="accent5">
                    <a:lumMod val="50000"/>
                  </a:schemeClr>
                </a:solidFill>
                <a:effectLst/>
                <a:latin typeface="Calibri" panose="020F0502020204030204" pitchFamily="34" charset="0"/>
              </a:rPr>
              <a:t>, it was held that it would be appropriate to levy penalty.</a:t>
            </a:r>
            <a:endParaRPr lang="en-US" sz="2400" dirty="0">
              <a:solidFill>
                <a:schemeClr val="accent5">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814273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a:t>
            </a:r>
            <a:r>
              <a:rPr lang="en-US" sz="3600" dirty="0" err="1">
                <a:solidFill>
                  <a:schemeClr val="bg1"/>
                </a:solidFill>
                <a:latin typeface="Century Gothic" panose="020B0502020202020204" pitchFamily="34" charset="0"/>
              </a:rPr>
              <a:t>Wilful</a:t>
            </a:r>
            <a:r>
              <a:rPr lang="en-US" sz="3600" dirty="0">
                <a:solidFill>
                  <a:schemeClr val="bg1"/>
                </a:solidFill>
                <a:latin typeface="Century Gothic" panose="020B0502020202020204" pitchFamily="34" charset="0"/>
              </a:rPr>
              <a:t> misstatement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42</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0687051" cy="3247043"/>
          </a:xfrm>
          <a:prstGeom prst="rect">
            <a:avLst/>
          </a:prstGeom>
          <a:noFill/>
        </p:spPr>
        <p:txBody>
          <a:bodyPr wrap="square" rtlCol="0">
            <a:spAutoFit/>
          </a:bodyPr>
          <a:lstStyle/>
          <a:p>
            <a:pPr marL="628650" indent="-285750" algn="just" rtl="0" fontAlgn="ctr">
              <a:lnSpc>
                <a:spcPct val="150000"/>
              </a:lnSpc>
              <a:spcBef>
                <a:spcPts val="600"/>
              </a:spcBef>
              <a:spcAft>
                <a:spcPts val="600"/>
              </a:spcAft>
              <a:buFont typeface="Wingdings" panose="05000000000000000000" pitchFamily="2" charset="2"/>
              <a:buChar char="Ø"/>
            </a:pPr>
            <a:r>
              <a:rPr lang="en-GB" sz="2600" dirty="0">
                <a:solidFill>
                  <a:schemeClr val="accent5">
                    <a:lumMod val="50000"/>
                  </a:schemeClr>
                </a:solidFill>
                <a:effectLst/>
                <a:latin typeface="Calibri" panose="020F0502020204030204" pitchFamily="34" charset="0"/>
              </a:rPr>
              <a:t>An incorrect statement cannot be equated with a </a:t>
            </a:r>
            <a:r>
              <a:rPr lang="en-GB" sz="2600" b="1" dirty="0" err="1">
                <a:solidFill>
                  <a:schemeClr val="accent5">
                    <a:lumMod val="50000"/>
                  </a:schemeClr>
                </a:solidFill>
                <a:effectLst/>
                <a:latin typeface="Calibri" panose="020F0502020204030204" pitchFamily="34" charset="0"/>
              </a:rPr>
              <a:t>willful</a:t>
            </a:r>
            <a:r>
              <a:rPr lang="en-GB" sz="2600" b="1" dirty="0">
                <a:solidFill>
                  <a:schemeClr val="accent5">
                    <a:lumMod val="50000"/>
                  </a:schemeClr>
                </a:solidFill>
                <a:effectLst/>
                <a:latin typeface="Calibri" panose="020F0502020204030204" pitchFamily="34" charset="0"/>
              </a:rPr>
              <a:t> misstatement</a:t>
            </a:r>
            <a:r>
              <a:rPr lang="en-GB" sz="2600" dirty="0">
                <a:solidFill>
                  <a:schemeClr val="accent5">
                    <a:lumMod val="50000"/>
                  </a:schemeClr>
                </a:solidFill>
                <a:effectLst/>
                <a:latin typeface="Calibri" panose="020F0502020204030204" pitchFamily="34" charset="0"/>
              </a:rPr>
              <a:t>. The latter implies making of an incorrect statement </a:t>
            </a:r>
            <a:r>
              <a:rPr lang="en-GB" sz="2600" b="1" dirty="0">
                <a:solidFill>
                  <a:schemeClr val="accent5">
                    <a:lumMod val="50000"/>
                  </a:schemeClr>
                </a:solidFill>
                <a:effectLst/>
                <a:latin typeface="Calibri" panose="020F0502020204030204" pitchFamily="34" charset="0"/>
              </a:rPr>
              <a:t>with the knowledge that the statement was not correct</a:t>
            </a:r>
            <a:r>
              <a:rPr lang="en-GB" sz="2600" dirty="0">
                <a:solidFill>
                  <a:schemeClr val="accent5">
                    <a:lumMod val="50000"/>
                  </a:schemeClr>
                </a:solidFill>
                <a:effectLst/>
                <a:latin typeface="Calibri" panose="020F0502020204030204" pitchFamily="34" charset="0"/>
              </a:rPr>
              <a:t> </a:t>
            </a:r>
          </a:p>
          <a:p>
            <a:pPr marL="342900" algn="just" rtl="0" fontAlgn="ctr">
              <a:lnSpc>
                <a:spcPct val="150000"/>
              </a:lnSpc>
              <a:spcBef>
                <a:spcPts val="600"/>
              </a:spcBef>
              <a:spcAft>
                <a:spcPts val="600"/>
              </a:spcAft>
            </a:pPr>
            <a:r>
              <a:rPr lang="en-GB" sz="2600" dirty="0">
                <a:solidFill>
                  <a:schemeClr val="accent5">
                    <a:lumMod val="50000"/>
                  </a:schemeClr>
                </a:solidFill>
                <a:effectLst/>
                <a:latin typeface="Calibri" panose="020F0502020204030204" pitchFamily="34" charset="0"/>
              </a:rPr>
              <a:t>[Continental Foundation Jt. Venture v. Commissioner of Central Excise, 2007 (216) E.L.T. 177]</a:t>
            </a:r>
          </a:p>
        </p:txBody>
      </p:sp>
    </p:spTree>
    <p:extLst>
      <p:ext uri="{BB962C8B-B14F-4D97-AF65-F5344CB8AC3E}">
        <p14:creationId xmlns:p14="http://schemas.microsoft.com/office/powerpoint/2010/main" val="649249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Clerical and human errors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43</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1187113" cy="4678204"/>
          </a:xfrm>
          <a:prstGeom prst="rect">
            <a:avLst/>
          </a:prstGeom>
          <a:noFill/>
        </p:spPr>
        <p:txBody>
          <a:bodyPr wrap="square" rtlCol="0">
            <a:spAutoFit/>
          </a:bodyPr>
          <a:lstStyle/>
          <a:p>
            <a:pPr marL="628650" indent="-285750" algn="just" rtl="0" fontAlgn="ctr">
              <a:lnSpc>
                <a:spcPct val="150000"/>
              </a:lnSpc>
              <a:spcBef>
                <a:spcPts val="600"/>
              </a:spcBef>
              <a:spcAft>
                <a:spcPts val="600"/>
              </a:spcAft>
              <a:buFont typeface="Wingdings" panose="05000000000000000000" pitchFamily="2" charset="2"/>
              <a:buChar char="Ø"/>
            </a:pPr>
            <a:r>
              <a:rPr lang="en-GB" sz="2400" dirty="0">
                <a:solidFill>
                  <a:schemeClr val="accent5">
                    <a:lumMod val="50000"/>
                  </a:schemeClr>
                </a:solidFill>
                <a:effectLst/>
                <a:latin typeface="Calibri" panose="020F0502020204030204" pitchFamily="34" charset="0"/>
              </a:rPr>
              <a:t>In BSR &amp; Co vs CST Gurgaon (2013) 30 STR 242, it was held that since short payment of service tax by the assessee was due to </a:t>
            </a:r>
            <a:r>
              <a:rPr lang="en-GB" sz="2400" b="1" dirty="0">
                <a:solidFill>
                  <a:schemeClr val="accent5">
                    <a:lumMod val="50000"/>
                  </a:schemeClr>
                </a:solidFill>
                <a:effectLst/>
                <a:latin typeface="Calibri" panose="020F0502020204030204" pitchFamily="34" charset="0"/>
              </a:rPr>
              <a:t>clerical error</a:t>
            </a:r>
            <a:r>
              <a:rPr lang="en-GB" sz="2400" dirty="0">
                <a:solidFill>
                  <a:schemeClr val="accent5">
                    <a:lumMod val="50000"/>
                  </a:schemeClr>
                </a:solidFill>
                <a:effectLst/>
                <a:latin typeface="Calibri" panose="020F0502020204030204" pitchFamily="34" charset="0"/>
              </a:rPr>
              <a:t>, it was held that penalty under Section 76 could not be imposed.</a:t>
            </a:r>
          </a:p>
          <a:p>
            <a:pPr marL="628650" indent="-285750" algn="just" rtl="0" fontAlgn="ctr">
              <a:lnSpc>
                <a:spcPct val="150000"/>
              </a:lnSpc>
              <a:spcBef>
                <a:spcPts val="600"/>
              </a:spcBef>
              <a:spcAft>
                <a:spcPts val="600"/>
              </a:spcAft>
              <a:buFont typeface="Wingdings" panose="05000000000000000000" pitchFamily="2" charset="2"/>
              <a:buChar char="Ø"/>
            </a:pPr>
            <a:r>
              <a:rPr lang="en-GB" sz="2400" dirty="0">
                <a:solidFill>
                  <a:schemeClr val="accent5">
                    <a:lumMod val="50000"/>
                  </a:schemeClr>
                </a:solidFill>
                <a:effectLst/>
                <a:latin typeface="Calibri" panose="020F0502020204030204" pitchFamily="34" charset="0"/>
              </a:rPr>
              <a:t>In Forbes Marshall Pvt Ltd vs CCE, Pune - I [(2015) 38 STR 483 (CESTAT - MUM], it was held that where assessee was </a:t>
            </a:r>
            <a:r>
              <a:rPr lang="en-GB" sz="2400" b="1" dirty="0">
                <a:solidFill>
                  <a:schemeClr val="accent5">
                    <a:lumMod val="50000"/>
                  </a:schemeClr>
                </a:solidFill>
                <a:effectLst/>
                <a:latin typeface="Calibri" panose="020F0502020204030204" pitchFamily="34" charset="0"/>
              </a:rPr>
              <a:t>regular in payment of Service tax but missed out two transactions due to oversight,</a:t>
            </a:r>
            <a:r>
              <a:rPr lang="en-GB" sz="2400" dirty="0">
                <a:solidFill>
                  <a:schemeClr val="accent5">
                    <a:lumMod val="50000"/>
                  </a:schemeClr>
                </a:solidFill>
                <a:effectLst/>
                <a:latin typeface="Calibri" panose="020F0502020204030204" pitchFamily="34" charset="0"/>
              </a:rPr>
              <a:t> it was held that intention to evade payment of duty is not established when assessee is eligible for taking </a:t>
            </a:r>
            <a:r>
              <a:rPr lang="en-GB" sz="2400" dirty="0" err="1">
                <a:solidFill>
                  <a:schemeClr val="accent5">
                    <a:lumMod val="50000"/>
                  </a:schemeClr>
                </a:solidFill>
                <a:effectLst/>
                <a:latin typeface="Calibri" panose="020F0502020204030204" pitchFamily="34" charset="0"/>
              </a:rPr>
              <a:t>Cenvat</a:t>
            </a:r>
            <a:r>
              <a:rPr lang="en-GB" sz="2400" dirty="0">
                <a:solidFill>
                  <a:schemeClr val="accent5">
                    <a:lumMod val="50000"/>
                  </a:schemeClr>
                </a:solidFill>
                <a:effectLst/>
                <a:latin typeface="Calibri" panose="020F0502020204030204" pitchFamily="34" charset="0"/>
              </a:rPr>
              <a:t> Credit as soon as duty is paid i.e. there is a revenue neutrality.</a:t>
            </a:r>
            <a:endParaRPr lang="en-US" sz="2400" dirty="0">
              <a:solidFill>
                <a:schemeClr val="accent5">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1180694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Retrospective amendment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44</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1187113" cy="5478423"/>
          </a:xfrm>
          <a:prstGeom prst="rect">
            <a:avLst/>
          </a:prstGeom>
          <a:noFill/>
        </p:spPr>
        <p:txBody>
          <a:bodyPr wrap="square" rtlCol="0">
            <a:spAutoFit/>
          </a:bodyPr>
          <a:lstStyle/>
          <a:p>
            <a:pPr marL="628650" indent="-285750" algn="just" rtl="0" fontAlgn="ctr">
              <a:lnSpc>
                <a:spcPct val="150000"/>
              </a:lnSpc>
              <a:spcBef>
                <a:spcPts val="600"/>
              </a:spcBef>
              <a:spcAft>
                <a:spcPts val="600"/>
              </a:spcAft>
              <a:buFont typeface="Wingdings" panose="05000000000000000000" pitchFamily="2" charset="2"/>
              <a:buChar char="Ø"/>
            </a:pPr>
            <a:r>
              <a:rPr lang="en-GB" sz="2200" dirty="0">
                <a:solidFill>
                  <a:schemeClr val="accent5">
                    <a:lumMod val="50000"/>
                  </a:schemeClr>
                </a:solidFill>
                <a:effectLst/>
                <a:latin typeface="Calibri" panose="020F0502020204030204" pitchFamily="34" charset="0"/>
              </a:rPr>
              <a:t>In CCE, Puducherry Commissionerate vs CESTAT (2014) 50 taxmann.com, where demand of Service tax was validated by way of </a:t>
            </a:r>
            <a:r>
              <a:rPr lang="en-GB" sz="2200" b="1" dirty="0">
                <a:solidFill>
                  <a:schemeClr val="accent5">
                    <a:lumMod val="50000"/>
                  </a:schemeClr>
                </a:solidFill>
                <a:effectLst/>
                <a:latin typeface="Calibri" panose="020F0502020204030204" pitchFamily="34" charset="0"/>
              </a:rPr>
              <a:t>series of retrospective amendments</a:t>
            </a:r>
            <a:r>
              <a:rPr lang="en-GB" sz="2200" dirty="0">
                <a:solidFill>
                  <a:schemeClr val="accent5">
                    <a:lumMod val="50000"/>
                  </a:schemeClr>
                </a:solidFill>
                <a:effectLst/>
                <a:latin typeface="Calibri" panose="020F0502020204030204" pitchFamily="34" charset="0"/>
              </a:rPr>
              <a:t>, it was held that  </a:t>
            </a:r>
            <a:r>
              <a:rPr lang="en-GB" sz="2200" b="1" dirty="0">
                <a:solidFill>
                  <a:schemeClr val="accent5">
                    <a:lumMod val="50000"/>
                  </a:schemeClr>
                </a:solidFill>
                <a:effectLst/>
                <a:latin typeface="Calibri" panose="020F0502020204030204" pitchFamily="34" charset="0"/>
              </a:rPr>
              <a:t>penalty could not be levied</a:t>
            </a:r>
          </a:p>
          <a:p>
            <a:pPr marL="628650" indent="-285750" algn="just" rtl="0" fontAlgn="ctr">
              <a:lnSpc>
                <a:spcPct val="150000"/>
              </a:lnSpc>
              <a:spcBef>
                <a:spcPts val="600"/>
              </a:spcBef>
              <a:spcAft>
                <a:spcPts val="600"/>
              </a:spcAft>
              <a:buFont typeface="Wingdings" panose="05000000000000000000" pitchFamily="2" charset="2"/>
              <a:buChar char="Ø"/>
            </a:pPr>
            <a:r>
              <a:rPr lang="en-GB" sz="2200" dirty="0">
                <a:solidFill>
                  <a:schemeClr val="accent5">
                    <a:lumMod val="50000"/>
                  </a:schemeClr>
                </a:solidFill>
                <a:effectLst/>
                <a:latin typeface="Calibri" panose="020F0502020204030204" pitchFamily="34" charset="0"/>
              </a:rPr>
              <a:t>In the case of Jindal Vegetable Products Ltd. V/s. CCE., Meerut- II [2013-31-STR-367 (Tri.- Del.)], it was held that in case of </a:t>
            </a:r>
            <a:r>
              <a:rPr lang="en-GB" sz="2200" b="1" dirty="0">
                <a:solidFill>
                  <a:schemeClr val="accent5">
                    <a:lumMod val="50000"/>
                  </a:schemeClr>
                </a:solidFill>
                <a:effectLst/>
                <a:latin typeface="Calibri" panose="020F0502020204030204" pitchFamily="34" charset="0"/>
              </a:rPr>
              <a:t>retrospective amendment </a:t>
            </a:r>
            <a:r>
              <a:rPr lang="en-GB" sz="2200" dirty="0">
                <a:solidFill>
                  <a:schemeClr val="accent5">
                    <a:lumMod val="50000"/>
                  </a:schemeClr>
                </a:solidFill>
                <a:effectLst/>
                <a:latin typeface="Calibri" panose="020F0502020204030204" pitchFamily="34" charset="0"/>
              </a:rPr>
              <a:t>there cannot be suppression and hence </a:t>
            </a:r>
            <a:r>
              <a:rPr lang="en-GB" sz="2200" b="1" dirty="0">
                <a:solidFill>
                  <a:schemeClr val="accent5">
                    <a:lumMod val="50000"/>
                  </a:schemeClr>
                </a:solidFill>
                <a:effectLst/>
                <a:latin typeface="Calibri" panose="020F0502020204030204" pitchFamily="34" charset="0"/>
              </a:rPr>
              <a:t>penalties were set aside. </a:t>
            </a:r>
          </a:p>
          <a:p>
            <a:pPr marL="628650" indent="-285750" algn="just" rtl="0" fontAlgn="ctr">
              <a:lnSpc>
                <a:spcPct val="150000"/>
              </a:lnSpc>
              <a:spcBef>
                <a:spcPts val="600"/>
              </a:spcBef>
              <a:spcAft>
                <a:spcPts val="600"/>
              </a:spcAft>
              <a:buFont typeface="Wingdings" panose="05000000000000000000" pitchFamily="2" charset="2"/>
              <a:buChar char="Ø"/>
            </a:pPr>
            <a:r>
              <a:rPr lang="en-GB" sz="2200" dirty="0">
                <a:solidFill>
                  <a:schemeClr val="accent5">
                    <a:lumMod val="50000"/>
                  </a:schemeClr>
                </a:solidFill>
                <a:effectLst/>
                <a:latin typeface="Calibri" panose="020F0502020204030204" pitchFamily="34" charset="0"/>
              </a:rPr>
              <a:t>In case of Usha Martin Industries V/s. CCE., Ranchi [2006-3-STR-147 (Tri. – Kolkata)], it was held that in view of the retrospective amendment in the Finance Act, 2000, the demand of Service Tax is sustainable against the </a:t>
            </a:r>
            <a:r>
              <a:rPr lang="en-GB" sz="2200" dirty="0" err="1">
                <a:solidFill>
                  <a:schemeClr val="accent5">
                    <a:lumMod val="50000"/>
                  </a:schemeClr>
                </a:solidFill>
                <a:effectLst/>
                <a:latin typeface="Calibri" panose="020F0502020204030204" pitchFamily="34" charset="0"/>
              </a:rPr>
              <a:t>assessees</a:t>
            </a:r>
            <a:r>
              <a:rPr lang="en-GB" sz="2200" dirty="0">
                <a:solidFill>
                  <a:schemeClr val="accent5">
                    <a:lumMod val="50000"/>
                  </a:schemeClr>
                </a:solidFill>
                <a:effectLst/>
                <a:latin typeface="Calibri" panose="020F0502020204030204" pitchFamily="34" charset="0"/>
              </a:rPr>
              <a:t>, but no penalty can be imposed inasmuch as the </a:t>
            </a:r>
            <a:r>
              <a:rPr lang="en-GB" sz="2200" b="1" dirty="0">
                <a:solidFill>
                  <a:schemeClr val="accent5">
                    <a:lumMod val="50000"/>
                  </a:schemeClr>
                </a:solidFill>
                <a:effectLst/>
                <a:latin typeface="Calibri" panose="020F0502020204030204" pitchFamily="34" charset="0"/>
              </a:rPr>
              <a:t>retrospective amendment cannot bring about penal, consequences.</a:t>
            </a:r>
            <a:endParaRPr lang="en-US" sz="2200" b="1" dirty="0">
              <a:solidFill>
                <a:schemeClr val="accent5">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1852992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More than mere non-payment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45</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1187113" cy="5478423"/>
          </a:xfrm>
          <a:prstGeom prst="rect">
            <a:avLst/>
          </a:prstGeom>
          <a:noFill/>
        </p:spPr>
        <p:txBody>
          <a:bodyPr wrap="square" rtlCol="0">
            <a:spAutoFit/>
          </a:bodyPr>
          <a:lstStyle/>
          <a:p>
            <a:pPr marL="628650" indent="-285750" algn="just" rtl="0" fontAlgn="ctr">
              <a:lnSpc>
                <a:spcPct val="150000"/>
              </a:lnSpc>
              <a:spcBef>
                <a:spcPts val="600"/>
              </a:spcBef>
              <a:spcAft>
                <a:spcPts val="600"/>
              </a:spcAft>
              <a:buFont typeface="Wingdings" panose="05000000000000000000" pitchFamily="2" charset="2"/>
              <a:buChar char="Ø"/>
            </a:pPr>
            <a:r>
              <a:rPr lang="en-IN" sz="2000" dirty="0">
                <a:solidFill>
                  <a:schemeClr val="accent5">
                    <a:lumMod val="50000"/>
                  </a:schemeClr>
                </a:solidFill>
                <a:effectLst/>
                <a:latin typeface="Calibri" panose="020F0502020204030204" pitchFamily="34" charset="0"/>
              </a:rPr>
              <a:t>SC held that that </a:t>
            </a:r>
            <a:r>
              <a:rPr lang="en-IN" sz="2000" b="1" dirty="0">
                <a:solidFill>
                  <a:schemeClr val="accent5">
                    <a:lumMod val="50000"/>
                  </a:schemeClr>
                </a:solidFill>
                <a:effectLst/>
                <a:latin typeface="Calibri" panose="020F0502020204030204" pitchFamily="34" charset="0"/>
              </a:rPr>
              <a:t>mere non-payment </a:t>
            </a:r>
            <a:r>
              <a:rPr lang="en-IN" sz="2000" dirty="0">
                <a:solidFill>
                  <a:schemeClr val="accent5">
                    <a:lumMod val="50000"/>
                  </a:schemeClr>
                </a:solidFill>
                <a:effectLst/>
                <a:latin typeface="Calibri" panose="020F0502020204030204" pitchFamily="34" charset="0"/>
              </a:rPr>
              <a:t>of duties equivalent to collusion or wilful misstatement or </a:t>
            </a:r>
            <a:r>
              <a:rPr lang="en-IN" sz="2000" b="1" dirty="0">
                <a:solidFill>
                  <a:schemeClr val="accent5">
                    <a:lumMod val="50000"/>
                  </a:schemeClr>
                </a:solidFill>
                <a:effectLst/>
                <a:latin typeface="Calibri" panose="020F0502020204030204" pitchFamily="34" charset="0"/>
              </a:rPr>
              <a:t>suppression of facts </a:t>
            </a:r>
            <a:r>
              <a:rPr lang="en-IN" sz="2000" dirty="0">
                <a:solidFill>
                  <a:schemeClr val="accent5">
                    <a:lumMod val="50000"/>
                  </a:schemeClr>
                </a:solidFill>
                <a:effectLst/>
                <a:latin typeface="Calibri" panose="020F0502020204030204" pitchFamily="34" charset="0"/>
              </a:rPr>
              <a:t>is, in our opinion, </a:t>
            </a:r>
            <a:r>
              <a:rPr lang="en-IN" sz="2000" b="1" dirty="0">
                <a:solidFill>
                  <a:schemeClr val="accent5">
                    <a:lumMod val="50000"/>
                  </a:schemeClr>
                </a:solidFill>
                <a:effectLst/>
                <a:latin typeface="Calibri" panose="020F0502020204030204" pitchFamily="34" charset="0"/>
              </a:rPr>
              <a:t>untenable.</a:t>
            </a:r>
            <a:r>
              <a:rPr lang="en-IN" sz="2000" dirty="0">
                <a:solidFill>
                  <a:schemeClr val="accent5">
                    <a:lumMod val="50000"/>
                  </a:schemeClr>
                </a:solidFill>
                <a:effectLst/>
                <a:latin typeface="Calibri" panose="020F0502020204030204" pitchFamily="34" charset="0"/>
              </a:rPr>
              <a:t> In our opinion, the </a:t>
            </a:r>
            <a:r>
              <a:rPr lang="en-IN" sz="2000" b="1" dirty="0">
                <a:solidFill>
                  <a:schemeClr val="accent5">
                    <a:lumMod val="50000"/>
                  </a:schemeClr>
                </a:solidFill>
                <a:effectLst/>
                <a:latin typeface="Calibri" panose="020F0502020204030204" pitchFamily="34" charset="0"/>
              </a:rPr>
              <a:t>main body </a:t>
            </a:r>
            <a:r>
              <a:rPr lang="en-IN" sz="2000" dirty="0">
                <a:solidFill>
                  <a:schemeClr val="accent5">
                    <a:lumMod val="50000"/>
                  </a:schemeClr>
                </a:solidFill>
                <a:effectLst/>
                <a:latin typeface="Calibri" panose="020F0502020204030204" pitchFamily="34" charset="0"/>
              </a:rPr>
              <a:t>of the Section, contemplates </a:t>
            </a:r>
            <a:r>
              <a:rPr lang="en-IN" sz="2000" b="1" dirty="0">
                <a:solidFill>
                  <a:schemeClr val="accent5">
                    <a:lumMod val="50000"/>
                  </a:schemeClr>
                </a:solidFill>
                <a:effectLst/>
                <a:latin typeface="Calibri" panose="020F0502020204030204" pitchFamily="34" charset="0"/>
              </a:rPr>
              <a:t>ordinary default </a:t>
            </a:r>
            <a:r>
              <a:rPr lang="en-IN" sz="2000" dirty="0">
                <a:solidFill>
                  <a:schemeClr val="accent5">
                    <a:lumMod val="50000"/>
                  </a:schemeClr>
                </a:solidFill>
                <a:effectLst/>
                <a:latin typeface="Calibri" panose="020F0502020204030204" pitchFamily="34" charset="0"/>
              </a:rPr>
              <a:t>and </a:t>
            </a:r>
            <a:r>
              <a:rPr lang="en-IN" sz="2000" b="1" dirty="0">
                <a:solidFill>
                  <a:schemeClr val="accent5">
                    <a:lumMod val="50000"/>
                  </a:schemeClr>
                </a:solidFill>
                <a:effectLst/>
                <a:latin typeface="Calibri" panose="020F0502020204030204" pitchFamily="34" charset="0"/>
              </a:rPr>
              <a:t>leaves cases of evasion</a:t>
            </a:r>
            <a:r>
              <a:rPr lang="en-IN" sz="2000" dirty="0">
                <a:solidFill>
                  <a:schemeClr val="accent5">
                    <a:lumMod val="50000"/>
                  </a:schemeClr>
                </a:solidFill>
                <a:effectLst/>
                <a:latin typeface="Calibri" panose="020F0502020204030204" pitchFamily="34" charset="0"/>
              </a:rPr>
              <a:t>, </a:t>
            </a:r>
            <a:r>
              <a:rPr lang="en-IN" sz="2000" b="1" dirty="0">
                <a:solidFill>
                  <a:schemeClr val="accent5">
                    <a:lumMod val="50000"/>
                  </a:schemeClr>
                </a:solidFill>
                <a:effectLst/>
                <a:latin typeface="Calibri" panose="020F0502020204030204" pitchFamily="34" charset="0"/>
              </a:rPr>
              <a:t>a smaller, specific and more serious niche</a:t>
            </a:r>
            <a:r>
              <a:rPr lang="en-IN" sz="2000" dirty="0">
                <a:solidFill>
                  <a:schemeClr val="accent5">
                    <a:lumMod val="50000"/>
                  </a:schemeClr>
                </a:solidFill>
                <a:effectLst/>
                <a:latin typeface="Calibri" panose="020F0502020204030204" pitchFamily="34" charset="0"/>
              </a:rPr>
              <a:t>, to the proviso. [</a:t>
            </a:r>
            <a:r>
              <a:rPr lang="en-US" sz="2000" dirty="0">
                <a:solidFill>
                  <a:schemeClr val="accent5">
                    <a:lumMod val="50000"/>
                  </a:schemeClr>
                </a:solidFill>
                <a:effectLst/>
                <a:latin typeface="Calibri" panose="020F0502020204030204" pitchFamily="34" charset="0"/>
              </a:rPr>
              <a:t>[</a:t>
            </a:r>
            <a:r>
              <a:rPr lang="en-US" sz="2000" dirty="0" err="1">
                <a:solidFill>
                  <a:schemeClr val="accent5">
                    <a:lumMod val="50000"/>
                  </a:schemeClr>
                </a:solidFill>
                <a:effectLst/>
                <a:latin typeface="Calibri" panose="020F0502020204030204" pitchFamily="34" charset="0"/>
              </a:rPr>
              <a:t>Uniworth</a:t>
            </a:r>
            <a:r>
              <a:rPr lang="en-US" sz="2000" dirty="0">
                <a:solidFill>
                  <a:schemeClr val="accent5">
                    <a:lumMod val="50000"/>
                  </a:schemeClr>
                </a:solidFill>
                <a:effectLst/>
                <a:latin typeface="Calibri" panose="020F0502020204030204" pitchFamily="34" charset="0"/>
              </a:rPr>
              <a:t> Textiles Ltd v. Commissioner 2013 (288) E.L.T. 161 (SC)]</a:t>
            </a:r>
          </a:p>
          <a:p>
            <a:pPr marL="628650" indent="-285750" algn="just" rtl="0" fontAlgn="ctr">
              <a:lnSpc>
                <a:spcPct val="150000"/>
              </a:lnSpc>
              <a:spcBef>
                <a:spcPts val="600"/>
              </a:spcBef>
              <a:spcAft>
                <a:spcPts val="600"/>
              </a:spcAft>
              <a:buFont typeface="Wingdings" panose="05000000000000000000" pitchFamily="2" charset="2"/>
              <a:buChar char="Ø"/>
            </a:pPr>
            <a:r>
              <a:rPr lang="en-GB" sz="2000" dirty="0">
                <a:solidFill>
                  <a:schemeClr val="accent5">
                    <a:lumMod val="50000"/>
                  </a:schemeClr>
                </a:solidFill>
                <a:latin typeface="Calibri" panose="020F0502020204030204" pitchFamily="34" charset="0"/>
              </a:rPr>
              <a:t>In CCE, Rohtak vs Dhillon Kool Drinks and Beverages Ltd [(2010) 258 ELT 180], it was held that mere </a:t>
            </a:r>
            <a:r>
              <a:rPr lang="en-GB" sz="2000" b="1" dirty="0">
                <a:solidFill>
                  <a:schemeClr val="accent5">
                    <a:lumMod val="50000"/>
                  </a:schemeClr>
                </a:solidFill>
                <a:latin typeface="Calibri" panose="020F0502020204030204" pitchFamily="34" charset="0"/>
              </a:rPr>
              <a:t>delay</a:t>
            </a:r>
            <a:r>
              <a:rPr lang="en-GB" sz="2000" dirty="0">
                <a:solidFill>
                  <a:schemeClr val="accent5">
                    <a:lumMod val="50000"/>
                  </a:schemeClr>
                </a:solidFill>
                <a:latin typeface="Calibri" panose="020F0502020204030204" pitchFamily="34" charset="0"/>
              </a:rPr>
              <a:t> in payment of duty, </a:t>
            </a:r>
            <a:r>
              <a:rPr lang="en-GB" sz="2000" b="1" dirty="0">
                <a:solidFill>
                  <a:schemeClr val="accent5">
                    <a:lumMod val="50000"/>
                  </a:schemeClr>
                </a:solidFill>
                <a:latin typeface="Calibri" panose="020F0502020204030204" pitchFamily="34" charset="0"/>
              </a:rPr>
              <a:t>due to financial constraints </a:t>
            </a:r>
            <a:r>
              <a:rPr lang="en-GB" sz="2000" dirty="0">
                <a:solidFill>
                  <a:schemeClr val="accent5">
                    <a:lumMod val="50000"/>
                  </a:schemeClr>
                </a:solidFill>
                <a:latin typeface="Calibri" panose="020F0502020204030204" pitchFamily="34" charset="0"/>
              </a:rPr>
              <a:t>being faced by the company, cannot be said to be an act of fraud or wilful evasion</a:t>
            </a:r>
          </a:p>
          <a:p>
            <a:pPr marL="628650" indent="-285750" algn="just" rtl="0" fontAlgn="ctr">
              <a:lnSpc>
                <a:spcPct val="150000"/>
              </a:lnSpc>
              <a:spcBef>
                <a:spcPts val="600"/>
              </a:spcBef>
              <a:spcAft>
                <a:spcPts val="600"/>
              </a:spcAft>
              <a:buFont typeface="Wingdings" panose="05000000000000000000" pitchFamily="2" charset="2"/>
              <a:buChar char="Ø"/>
            </a:pPr>
            <a:r>
              <a:rPr lang="en-GB" sz="2000" dirty="0">
                <a:solidFill>
                  <a:schemeClr val="accent5">
                    <a:lumMod val="50000"/>
                  </a:schemeClr>
                </a:solidFill>
                <a:latin typeface="Calibri" panose="020F0502020204030204" pitchFamily="34" charset="0"/>
              </a:rPr>
              <a:t>Penalty was </a:t>
            </a:r>
            <a:r>
              <a:rPr lang="en-GB" sz="2000" b="1" dirty="0">
                <a:solidFill>
                  <a:schemeClr val="accent5">
                    <a:lumMod val="50000"/>
                  </a:schemeClr>
                </a:solidFill>
                <a:latin typeface="Calibri" panose="020F0502020204030204" pitchFamily="34" charset="0"/>
              </a:rPr>
              <a:t>not imposable in every case of non-payment </a:t>
            </a:r>
            <a:r>
              <a:rPr lang="en-GB" sz="2000" dirty="0">
                <a:solidFill>
                  <a:schemeClr val="accent5">
                    <a:lumMod val="50000"/>
                  </a:schemeClr>
                </a:solidFill>
                <a:latin typeface="Calibri" panose="020F0502020204030204" pitchFamily="34" charset="0"/>
              </a:rPr>
              <a:t>or short payment of duty. Such short payment or non-payment is required to the deliberate with intent to evade payment duty. Further, when a </a:t>
            </a:r>
            <a:r>
              <a:rPr lang="en-GB" sz="2000" b="1" dirty="0">
                <a:solidFill>
                  <a:schemeClr val="accent5">
                    <a:lumMod val="50000"/>
                  </a:schemeClr>
                </a:solidFill>
                <a:latin typeface="Calibri" panose="020F0502020204030204" pitchFamily="34" charset="0"/>
              </a:rPr>
              <a:t>fraud or misrepresentation is alleged, particulars thereof required </a:t>
            </a:r>
            <a:r>
              <a:rPr lang="en-GB" sz="2000" dirty="0">
                <a:solidFill>
                  <a:schemeClr val="accent5">
                    <a:lumMod val="50000"/>
                  </a:schemeClr>
                </a:solidFill>
                <a:latin typeface="Calibri" panose="020F0502020204030204" pitchFamily="34" charset="0"/>
              </a:rPr>
              <a:t>are to be given in showcause notice [Vedanta Aluminium Ltd (</a:t>
            </a:r>
            <a:r>
              <a:rPr lang="it-IT" sz="2000" dirty="0">
                <a:solidFill>
                  <a:schemeClr val="accent5">
                    <a:lumMod val="50000"/>
                  </a:schemeClr>
                </a:solidFill>
                <a:latin typeface="Calibri" panose="020F0502020204030204" pitchFamily="34" charset="0"/>
              </a:rPr>
              <a:t>(2016) 331 ELT 408 (Calcutta))]</a:t>
            </a:r>
            <a:endParaRPr lang="en-US" sz="2000" dirty="0">
              <a:solidFill>
                <a:schemeClr val="accent5">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4158748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Second or Third SCN on same subject</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46</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1187113" cy="4278094"/>
          </a:xfrm>
          <a:prstGeom prst="rect">
            <a:avLst/>
          </a:prstGeom>
          <a:noFill/>
        </p:spPr>
        <p:txBody>
          <a:bodyPr wrap="square" rtlCol="0">
            <a:spAutoFit/>
          </a:bodyPr>
          <a:lstStyle/>
          <a:p>
            <a:pPr marL="628650" indent="-285750" algn="just" rtl="0" fontAlgn="ctr">
              <a:lnSpc>
                <a:spcPct val="150000"/>
              </a:lnSpc>
              <a:spcBef>
                <a:spcPts val="600"/>
              </a:spcBef>
              <a:spcAft>
                <a:spcPts val="600"/>
              </a:spcAft>
              <a:buFont typeface="Wingdings" panose="05000000000000000000" pitchFamily="2" charset="2"/>
              <a:buChar char="Ø"/>
            </a:pPr>
            <a:r>
              <a:rPr lang="en-US" sz="2400" dirty="0">
                <a:solidFill>
                  <a:schemeClr val="accent5">
                    <a:lumMod val="50000"/>
                  </a:schemeClr>
                </a:solidFill>
                <a:effectLst/>
                <a:latin typeface="Calibri" panose="020F0502020204030204" pitchFamily="34" charset="0"/>
              </a:rPr>
              <a:t>74(3) – SCN of subsequent period to be served through a statement</a:t>
            </a:r>
          </a:p>
          <a:p>
            <a:pPr marL="628650" indent="-285750" algn="just" rtl="0" fontAlgn="ctr">
              <a:lnSpc>
                <a:spcPct val="150000"/>
              </a:lnSpc>
              <a:spcBef>
                <a:spcPts val="600"/>
              </a:spcBef>
              <a:spcAft>
                <a:spcPts val="600"/>
              </a:spcAft>
              <a:buFont typeface="Wingdings" panose="05000000000000000000" pitchFamily="2" charset="2"/>
              <a:buChar char="Ø"/>
            </a:pPr>
            <a:r>
              <a:rPr lang="en-US" sz="2400" dirty="0">
                <a:solidFill>
                  <a:schemeClr val="accent5">
                    <a:lumMod val="50000"/>
                  </a:schemeClr>
                </a:solidFill>
                <a:latin typeface="Calibri" panose="020F0502020204030204" pitchFamily="34" charset="0"/>
              </a:rPr>
              <a:t>74(4) – Statement deemed u/s 73(1) if grounds same as the earlier notice</a:t>
            </a:r>
            <a:endParaRPr lang="en-US" sz="2400" dirty="0">
              <a:solidFill>
                <a:schemeClr val="accent5">
                  <a:lumMod val="50000"/>
                </a:schemeClr>
              </a:solidFill>
              <a:effectLst/>
              <a:latin typeface="Calibri" panose="020F0502020204030204" pitchFamily="34" charset="0"/>
            </a:endParaRPr>
          </a:p>
          <a:p>
            <a:pPr marL="628650" indent="-285750" algn="just" rtl="0" fontAlgn="ctr">
              <a:lnSpc>
                <a:spcPct val="150000"/>
              </a:lnSpc>
              <a:spcBef>
                <a:spcPts val="600"/>
              </a:spcBef>
              <a:spcAft>
                <a:spcPts val="600"/>
              </a:spcAft>
              <a:buFont typeface="Wingdings" panose="05000000000000000000" pitchFamily="2" charset="2"/>
              <a:buChar char="Ø"/>
            </a:pPr>
            <a:r>
              <a:rPr lang="en-US" sz="2400" dirty="0">
                <a:solidFill>
                  <a:schemeClr val="accent5">
                    <a:lumMod val="50000"/>
                  </a:schemeClr>
                </a:solidFill>
                <a:effectLst/>
                <a:latin typeface="Calibri" panose="020F0502020204030204" pitchFamily="34" charset="0"/>
              </a:rPr>
              <a:t>Held that when the </a:t>
            </a:r>
            <a:r>
              <a:rPr lang="en-US" sz="2400" b="1" dirty="0">
                <a:solidFill>
                  <a:schemeClr val="accent5">
                    <a:lumMod val="50000"/>
                  </a:schemeClr>
                </a:solidFill>
                <a:effectLst/>
                <a:latin typeface="Calibri" panose="020F0502020204030204" pitchFamily="34" charset="0"/>
              </a:rPr>
              <a:t>first SCN was issued </a:t>
            </a:r>
            <a:r>
              <a:rPr lang="en-US" sz="2400" dirty="0">
                <a:solidFill>
                  <a:schemeClr val="accent5">
                    <a:lumMod val="50000"/>
                  </a:schemeClr>
                </a:solidFill>
                <a:effectLst/>
                <a:latin typeface="Calibri" panose="020F0502020204030204" pitchFamily="34" charset="0"/>
              </a:rPr>
              <a:t>all the </a:t>
            </a:r>
            <a:r>
              <a:rPr lang="en-US" sz="2400" b="1" dirty="0">
                <a:solidFill>
                  <a:schemeClr val="accent5">
                    <a:lumMod val="50000"/>
                  </a:schemeClr>
                </a:solidFill>
                <a:effectLst/>
                <a:latin typeface="Calibri" panose="020F0502020204030204" pitchFamily="34" charset="0"/>
              </a:rPr>
              <a:t>relevant facts were  in the knowledge of the authorities</a:t>
            </a:r>
            <a:r>
              <a:rPr lang="en-US" sz="2400" dirty="0">
                <a:solidFill>
                  <a:schemeClr val="accent5">
                    <a:lumMod val="50000"/>
                  </a:schemeClr>
                </a:solidFill>
                <a:effectLst/>
                <a:latin typeface="Calibri" panose="020F0502020204030204" pitchFamily="34" charset="0"/>
              </a:rPr>
              <a:t>. Later on, while issuing the </a:t>
            </a:r>
            <a:r>
              <a:rPr lang="en-US" sz="2400" b="1" dirty="0">
                <a:solidFill>
                  <a:schemeClr val="accent5">
                    <a:lumMod val="50000"/>
                  </a:schemeClr>
                </a:solidFill>
                <a:effectLst/>
                <a:latin typeface="Calibri" panose="020F0502020204030204" pitchFamily="34" charset="0"/>
              </a:rPr>
              <a:t>second and third show cause notices the same/similar facts could not be taken as suppression of facts</a:t>
            </a:r>
            <a:r>
              <a:rPr lang="en-US" sz="2400" dirty="0">
                <a:solidFill>
                  <a:schemeClr val="accent5">
                    <a:lumMod val="50000"/>
                  </a:schemeClr>
                </a:solidFill>
                <a:effectLst/>
                <a:latin typeface="Calibri" panose="020F0502020204030204" pitchFamily="34" charset="0"/>
              </a:rPr>
              <a:t> on the part of the taxpayer as these facts were already in the knowledge of the authorities. [Nizam Sugar Factory v. Collector 2006 (197) E.L.T. 465 (SC)]</a:t>
            </a:r>
          </a:p>
        </p:txBody>
      </p:sp>
    </p:spTree>
    <p:extLst>
      <p:ext uri="{BB962C8B-B14F-4D97-AF65-F5344CB8AC3E}">
        <p14:creationId xmlns:p14="http://schemas.microsoft.com/office/powerpoint/2010/main" val="1432578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pPr>
              <a:buFont typeface="Wingdings" panose="05000000000000000000" pitchFamily="2" charset="2"/>
              <a:buChar char="Ø"/>
            </a:pPr>
            <a:endParaRPr lang="en-GB" sz="24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chemeClr val="bg1"/>
                </a:solidFill>
                <a:latin typeface="Century Gothic" panose="020B0502020202020204" pitchFamily="34" charset="0"/>
              </a:rPr>
              <a:t>Defenses  - Suppression</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47</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EB73807-8E4F-4196-9F89-9C2DB1B1A6E2}"/>
              </a:ext>
            </a:extLst>
          </p:cNvPr>
          <p:cNvSpPr txBox="1"/>
          <p:nvPr/>
        </p:nvSpPr>
        <p:spPr>
          <a:xfrm>
            <a:off x="457199" y="799695"/>
            <a:ext cx="11187113" cy="5478423"/>
          </a:xfrm>
          <a:prstGeom prst="rect">
            <a:avLst/>
          </a:prstGeom>
          <a:noFill/>
        </p:spPr>
        <p:txBody>
          <a:bodyPr wrap="square" rtlCol="0">
            <a:spAutoFit/>
          </a:bodyPr>
          <a:lstStyle/>
          <a:p>
            <a:pPr marL="628650" indent="-285750" algn="just" rtl="0" fontAlgn="ctr">
              <a:lnSpc>
                <a:spcPct val="150000"/>
              </a:lnSpc>
              <a:spcBef>
                <a:spcPts val="600"/>
              </a:spcBef>
              <a:spcAft>
                <a:spcPts val="600"/>
              </a:spcAft>
              <a:buFont typeface="Wingdings" panose="05000000000000000000" pitchFamily="2" charset="2"/>
              <a:buChar char="Ø"/>
            </a:pPr>
            <a:r>
              <a:rPr lang="en-GB" sz="2200" b="1" dirty="0">
                <a:solidFill>
                  <a:schemeClr val="accent5">
                    <a:lumMod val="50000"/>
                  </a:schemeClr>
                </a:solidFill>
                <a:effectLst/>
                <a:latin typeface="Calibri" panose="020F0502020204030204" pitchFamily="34" charset="0"/>
              </a:rPr>
              <a:t>Mere omission to give correct information </a:t>
            </a:r>
            <a:r>
              <a:rPr lang="en-GB" sz="2200" dirty="0">
                <a:solidFill>
                  <a:schemeClr val="accent5">
                    <a:lumMod val="50000"/>
                  </a:schemeClr>
                </a:solidFill>
                <a:effectLst/>
                <a:latin typeface="Calibri" panose="020F0502020204030204" pitchFamily="34" charset="0"/>
              </a:rPr>
              <a:t>is </a:t>
            </a:r>
            <a:r>
              <a:rPr lang="en-GB" sz="2200" b="1" dirty="0">
                <a:solidFill>
                  <a:schemeClr val="accent5">
                    <a:lumMod val="50000"/>
                  </a:schemeClr>
                </a:solidFill>
                <a:effectLst/>
                <a:latin typeface="Calibri" panose="020F0502020204030204" pitchFamily="34" charset="0"/>
              </a:rPr>
              <a:t>not suppression </a:t>
            </a:r>
            <a:r>
              <a:rPr lang="en-GB" sz="2200" dirty="0">
                <a:solidFill>
                  <a:schemeClr val="accent5">
                    <a:lumMod val="50000"/>
                  </a:schemeClr>
                </a:solidFill>
                <a:effectLst/>
                <a:latin typeface="Calibri" panose="020F0502020204030204" pitchFamily="34" charset="0"/>
              </a:rPr>
              <a:t>of facts unless it was deliberate to stop the payment of duty. Suppression means </a:t>
            </a:r>
            <a:r>
              <a:rPr lang="en-GB" sz="2200" b="1" dirty="0">
                <a:solidFill>
                  <a:schemeClr val="accent5">
                    <a:lumMod val="50000"/>
                  </a:schemeClr>
                </a:solidFill>
                <a:effectLst/>
                <a:latin typeface="Calibri" panose="020F0502020204030204" pitchFamily="34" charset="0"/>
              </a:rPr>
              <a:t>failure to disclose full information with the intent to evade payment of duty</a:t>
            </a:r>
            <a:r>
              <a:rPr lang="en-GB" sz="2200" dirty="0">
                <a:solidFill>
                  <a:schemeClr val="accent5">
                    <a:lumMod val="50000"/>
                  </a:schemeClr>
                </a:solidFill>
                <a:effectLst/>
                <a:latin typeface="Calibri" panose="020F0502020204030204" pitchFamily="34" charset="0"/>
              </a:rPr>
              <a:t>. When the facts are </a:t>
            </a:r>
            <a:r>
              <a:rPr lang="en-GB" sz="2200" b="1" dirty="0">
                <a:solidFill>
                  <a:schemeClr val="accent5">
                    <a:lumMod val="50000"/>
                  </a:schemeClr>
                </a:solidFill>
                <a:effectLst/>
                <a:latin typeface="Calibri" panose="020F0502020204030204" pitchFamily="34" charset="0"/>
              </a:rPr>
              <a:t>known to both the parties</a:t>
            </a:r>
            <a:r>
              <a:rPr lang="en-GB" sz="2200" dirty="0">
                <a:solidFill>
                  <a:schemeClr val="accent5">
                    <a:lumMod val="50000"/>
                  </a:schemeClr>
                </a:solidFill>
                <a:effectLst/>
                <a:latin typeface="Calibri" panose="020F0502020204030204" pitchFamily="34" charset="0"/>
              </a:rPr>
              <a:t>, the omission by one party to do what he might have done would not render its suppression.  [[Padmini Products— 1989 (43) E.L.T. 195 (S.C.)]</a:t>
            </a:r>
          </a:p>
          <a:p>
            <a:pPr marL="628650" indent="-285750" algn="just" rtl="0" fontAlgn="ctr">
              <a:lnSpc>
                <a:spcPct val="150000"/>
              </a:lnSpc>
              <a:spcBef>
                <a:spcPts val="600"/>
              </a:spcBef>
              <a:spcAft>
                <a:spcPts val="600"/>
              </a:spcAft>
              <a:buFont typeface="Wingdings" panose="05000000000000000000" pitchFamily="2" charset="2"/>
              <a:buChar char="Ø"/>
            </a:pPr>
            <a:r>
              <a:rPr lang="en-GB" sz="2200" dirty="0">
                <a:solidFill>
                  <a:schemeClr val="accent5">
                    <a:lumMod val="50000"/>
                  </a:schemeClr>
                </a:solidFill>
                <a:latin typeface="Calibri" panose="020F0502020204030204" pitchFamily="34" charset="0"/>
              </a:rPr>
              <a:t>T</a:t>
            </a:r>
            <a:r>
              <a:rPr lang="en-GB" sz="2200" dirty="0">
                <a:solidFill>
                  <a:schemeClr val="accent5">
                    <a:lumMod val="50000"/>
                  </a:schemeClr>
                </a:solidFill>
                <a:effectLst/>
                <a:latin typeface="Calibri" panose="020F0502020204030204" pitchFamily="34" charset="0"/>
              </a:rPr>
              <a:t>he appellant had </a:t>
            </a:r>
            <a:r>
              <a:rPr lang="en-GB" sz="2200" b="1" dirty="0">
                <a:solidFill>
                  <a:schemeClr val="accent5">
                    <a:lumMod val="50000"/>
                  </a:schemeClr>
                </a:solidFill>
                <a:effectLst/>
                <a:latin typeface="Calibri" panose="020F0502020204030204" pitchFamily="34" charset="0"/>
              </a:rPr>
              <a:t>placed all facts before Revenue </a:t>
            </a:r>
            <a:r>
              <a:rPr lang="en-GB" sz="2200" dirty="0">
                <a:solidFill>
                  <a:schemeClr val="accent5">
                    <a:lumMod val="50000"/>
                  </a:schemeClr>
                </a:solidFill>
                <a:effectLst/>
                <a:latin typeface="Calibri" panose="020F0502020204030204" pitchFamily="34" charset="0"/>
              </a:rPr>
              <a:t>by way of classification list - Claiming of exemption by itself does not amount to any misstatement or suppression [Hyundai Unitech Electrical Transmission Ltd. v. CCE Nagpur [2005 (187) ELT 312 (Tri-Mumbai)]</a:t>
            </a:r>
          </a:p>
          <a:p>
            <a:pPr marL="685800" indent="-342900" algn="just" rtl="0" fontAlgn="ctr">
              <a:lnSpc>
                <a:spcPct val="150000"/>
              </a:lnSpc>
              <a:spcBef>
                <a:spcPts val="600"/>
              </a:spcBef>
              <a:spcAft>
                <a:spcPts val="600"/>
              </a:spcAft>
              <a:buFont typeface="Wingdings" panose="05000000000000000000" pitchFamily="2" charset="2"/>
              <a:buChar char="Ø"/>
            </a:pPr>
            <a:r>
              <a:rPr lang="en-GB" sz="2200" dirty="0">
                <a:solidFill>
                  <a:schemeClr val="accent5">
                    <a:lumMod val="50000"/>
                  </a:schemeClr>
                </a:solidFill>
                <a:latin typeface="Calibri" panose="020F0502020204030204" pitchFamily="34" charset="0"/>
              </a:rPr>
              <a:t> The assessee was disclosing the info about the receipt of taxable service on commission basis </a:t>
            </a:r>
            <a:r>
              <a:rPr lang="en-GB" sz="2200" b="1" dirty="0">
                <a:solidFill>
                  <a:schemeClr val="accent5">
                    <a:lumMod val="50000"/>
                  </a:schemeClr>
                </a:solidFill>
                <a:latin typeface="Calibri" panose="020F0502020204030204" pitchFamily="34" charset="0"/>
              </a:rPr>
              <a:t>in their balance sheet </a:t>
            </a:r>
            <a:r>
              <a:rPr lang="en-GB" sz="2200" dirty="0">
                <a:solidFill>
                  <a:schemeClr val="accent5">
                    <a:lumMod val="50000"/>
                  </a:schemeClr>
                </a:solidFill>
                <a:latin typeface="Calibri" panose="020F0502020204030204" pitchFamily="34" charset="0"/>
              </a:rPr>
              <a:t>[</a:t>
            </a:r>
            <a:r>
              <a:rPr lang="fr-FR" sz="2200" dirty="0">
                <a:solidFill>
                  <a:schemeClr val="accent5">
                    <a:lumMod val="50000"/>
                  </a:schemeClr>
                </a:solidFill>
                <a:latin typeface="Calibri" panose="020F0502020204030204" pitchFamily="34" charset="0"/>
              </a:rPr>
              <a:t>[DCM Textiles vs CCE (2012) 35 STT 88] (</a:t>
            </a:r>
            <a:r>
              <a:rPr lang="fr-FR" sz="2200" dirty="0" err="1">
                <a:solidFill>
                  <a:schemeClr val="accent5">
                    <a:lumMod val="50000"/>
                  </a:schemeClr>
                </a:solidFill>
                <a:latin typeface="Calibri" panose="020F0502020204030204" pitchFamily="34" charset="0"/>
              </a:rPr>
              <a:t>under</a:t>
            </a:r>
            <a:r>
              <a:rPr lang="fr-FR" sz="2200" dirty="0">
                <a:solidFill>
                  <a:schemeClr val="accent5">
                    <a:lumMod val="50000"/>
                  </a:schemeClr>
                </a:solidFill>
                <a:latin typeface="Calibri" panose="020F0502020204030204" pitchFamily="34" charset="0"/>
              </a:rPr>
              <a:t> GST?)</a:t>
            </a:r>
            <a:endParaRPr lang="en-US" sz="2200" dirty="0">
              <a:solidFill>
                <a:schemeClr val="accent5">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2283819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630417" y="2736502"/>
            <a:ext cx="10854965" cy="1692771"/>
          </a:xfrm>
          <a:prstGeom prst="rect">
            <a:avLst/>
          </a:prstGeom>
          <a:noFill/>
        </p:spPr>
        <p:txBody>
          <a:bodyPr wrap="square" rtlCol="0">
            <a:spAutoFit/>
          </a:bodyPr>
          <a:lstStyle/>
          <a:p>
            <a:pPr algn="ctr"/>
            <a:r>
              <a:rPr lang="en-GB" sz="6000" b="1" dirty="0">
                <a:solidFill>
                  <a:schemeClr val="accent5">
                    <a:lumMod val="50000"/>
                  </a:schemeClr>
                </a:solidFill>
              </a:rPr>
              <a:t>INGREDIENTS REQUIRED</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endParaRPr lang="en-GB" sz="2200" dirty="0">
              <a:solidFill>
                <a:schemeClr val="accent5">
                  <a:lumMod val="50000"/>
                </a:schemeClr>
              </a:solidFill>
            </a:endParaRPr>
          </a:p>
        </p:txBody>
      </p:sp>
    </p:spTree>
    <p:extLst>
      <p:ext uri="{BB962C8B-B14F-4D97-AF65-F5344CB8AC3E}">
        <p14:creationId xmlns:p14="http://schemas.microsoft.com/office/powerpoint/2010/main" val="928959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
            <a:ext cx="12192000" cy="9000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0"/>
              </a:spcBef>
              <a:spcAft>
                <a:spcPct val="35000"/>
              </a:spcAft>
            </a:pPr>
            <a:r>
              <a:rPr lang="en-US" sz="3600" dirty="0">
                <a:solidFill>
                  <a:schemeClr val="bg1"/>
                </a:solidFill>
                <a:latin typeface="Century Gothic" panose="020B0502020202020204" pitchFamily="34" charset="0"/>
              </a:rPr>
              <a:t>Types of offences</a:t>
            </a:r>
          </a:p>
        </p:txBody>
      </p:sp>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7" name="Date Placeholder 18">
            <a:extLst>
              <a:ext uri="{FF2B5EF4-FFF2-40B4-BE49-F238E27FC236}">
                <a16:creationId xmlns:a16="http://schemas.microsoft.com/office/drawing/2014/main" id="{2A2E780D-0551-4C6A-8EA9-F990A5428DD1}"/>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8" name="Footer Placeholder 20">
            <a:extLst>
              <a:ext uri="{FF2B5EF4-FFF2-40B4-BE49-F238E27FC236}">
                <a16:creationId xmlns:a16="http://schemas.microsoft.com/office/drawing/2014/main" id="{B9BA7CF0-A2ED-4E57-8A6D-2F965A086E5A}"/>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9" name="Slide Number Placeholder 22">
            <a:extLst>
              <a:ext uri="{FF2B5EF4-FFF2-40B4-BE49-F238E27FC236}">
                <a16:creationId xmlns:a16="http://schemas.microsoft.com/office/drawing/2014/main" id="{1C4866DE-005C-4B4E-9C19-ED18FCA6D4CF}"/>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49</a:t>
            </a:fld>
            <a:endParaRPr lang="en-IN" dirty="0">
              <a:solidFill>
                <a:schemeClr val="accent6">
                  <a:lumMod val="50000"/>
                </a:schemeClr>
              </a:solidFill>
            </a:endParaRPr>
          </a:p>
        </p:txBody>
      </p:sp>
      <p:sp>
        <p:nvSpPr>
          <p:cNvPr id="10" name="TextBox 9">
            <a:extLst>
              <a:ext uri="{FF2B5EF4-FFF2-40B4-BE49-F238E27FC236}">
                <a16:creationId xmlns:a16="http://schemas.microsoft.com/office/drawing/2014/main" id="{1F2BA95B-5D14-4037-9D83-E8F9C396BE5E}"/>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1" name="TextBox 10">
            <a:extLst>
              <a:ext uri="{FF2B5EF4-FFF2-40B4-BE49-F238E27FC236}">
                <a16:creationId xmlns:a16="http://schemas.microsoft.com/office/drawing/2014/main" id="{5532BBA5-AE36-47B1-8FAF-31E61BCA9D6A}"/>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498835" y="1197620"/>
            <a:ext cx="10854965" cy="5201424"/>
          </a:xfrm>
          <a:prstGeom prst="rect">
            <a:avLst/>
          </a:prstGeom>
          <a:noFill/>
        </p:spPr>
        <p:txBody>
          <a:bodyPr wrap="square" rtlCol="0">
            <a:spAutoFit/>
          </a:bodyPr>
          <a:lstStyle/>
          <a:p>
            <a:pPr marL="285750" indent="-285750" algn="just">
              <a:buFont typeface="Wingdings" panose="05000000000000000000" pitchFamily="2" charset="2"/>
              <a:buChar char="Ø"/>
            </a:pPr>
            <a:r>
              <a:rPr lang="en-GB" sz="2400" dirty="0">
                <a:solidFill>
                  <a:schemeClr val="accent5">
                    <a:lumMod val="50000"/>
                  </a:schemeClr>
                </a:solidFill>
              </a:rPr>
              <a:t>Penalty subject to certain limit (Section 125 [residuary clause], 122(3) – aids or abets the commission of offence)</a:t>
            </a:r>
          </a:p>
          <a:p>
            <a:pPr marL="285750" indent="-285750" algn="just">
              <a:buFont typeface="Wingdings" panose="05000000000000000000" pitchFamily="2" charset="2"/>
              <a:buChar char="Ø"/>
            </a:pPr>
            <a:endParaRPr lang="en-GB" sz="2400" dirty="0">
              <a:solidFill>
                <a:schemeClr val="accent5">
                  <a:lumMod val="50000"/>
                </a:schemeClr>
              </a:solidFill>
            </a:endParaRPr>
          </a:p>
          <a:p>
            <a:pPr marL="285750" indent="-285750" algn="just">
              <a:buFont typeface="Wingdings" panose="05000000000000000000" pitchFamily="2" charset="2"/>
              <a:buChar char="Ø"/>
            </a:pPr>
            <a:r>
              <a:rPr lang="en-GB" sz="2400" dirty="0">
                <a:solidFill>
                  <a:schemeClr val="accent5">
                    <a:lumMod val="50000"/>
                  </a:schemeClr>
                </a:solidFill>
              </a:rPr>
              <a:t>Penalty for continuing offence dependent upon days, events,  etc.  (Section 123 - Failure to furnish information return - 100/day) </a:t>
            </a:r>
          </a:p>
          <a:p>
            <a:pPr marL="285750" indent="-285750" algn="just">
              <a:buFont typeface="Wingdings" panose="05000000000000000000" pitchFamily="2" charset="2"/>
              <a:buChar char="Ø"/>
            </a:pPr>
            <a:endParaRPr lang="en-GB" sz="2400" dirty="0">
              <a:solidFill>
                <a:schemeClr val="accent5">
                  <a:lumMod val="50000"/>
                </a:schemeClr>
              </a:solidFill>
            </a:endParaRPr>
          </a:p>
          <a:p>
            <a:pPr marL="285750" indent="-285750" algn="just">
              <a:buFont typeface="Wingdings" panose="05000000000000000000" pitchFamily="2" charset="2"/>
              <a:buChar char="Ø"/>
            </a:pPr>
            <a:r>
              <a:rPr lang="en-GB" sz="2400" dirty="0">
                <a:solidFill>
                  <a:schemeClr val="accent5">
                    <a:lumMod val="50000"/>
                  </a:schemeClr>
                </a:solidFill>
              </a:rPr>
              <a:t>Discretionary penalty (127 - where penalty not covered by 62/ 63/ 64/ 73/ 74/ 129/ 130, officer may impose penalty after giving opportunity of being heard)</a:t>
            </a:r>
          </a:p>
          <a:p>
            <a:pPr marL="285750" indent="-285750" algn="just">
              <a:buFont typeface="Wingdings" panose="05000000000000000000" pitchFamily="2" charset="2"/>
              <a:buChar char="Ø"/>
            </a:pPr>
            <a:endParaRPr lang="en-GB" sz="2400" dirty="0">
              <a:solidFill>
                <a:schemeClr val="accent5">
                  <a:lumMod val="50000"/>
                </a:schemeClr>
              </a:solidFill>
            </a:endParaRPr>
          </a:p>
          <a:p>
            <a:pPr marL="285750" indent="-285750" algn="just">
              <a:buFont typeface="Wingdings" panose="05000000000000000000" pitchFamily="2" charset="2"/>
              <a:buChar char="Ø"/>
            </a:pPr>
            <a:r>
              <a:rPr lang="en-GB" sz="2400" dirty="0">
                <a:solidFill>
                  <a:schemeClr val="accent5">
                    <a:lumMod val="50000"/>
                  </a:schemeClr>
                </a:solidFill>
              </a:rPr>
              <a:t>Fixed amount of penalty or Fixed percentage of tax evaded (Section 122(2), 73, 74, 76, 129)</a:t>
            </a:r>
          </a:p>
          <a:p>
            <a:pPr marL="285750" indent="-285750" algn="just">
              <a:buFont typeface="Wingdings" panose="05000000000000000000" pitchFamily="2" charset="2"/>
              <a:buChar char="Ø"/>
            </a:pPr>
            <a:endParaRPr lang="en-GB" sz="2400" dirty="0">
              <a:solidFill>
                <a:schemeClr val="accent5">
                  <a:lumMod val="50000"/>
                </a:schemeClr>
              </a:solidFill>
            </a:endParaRP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endParaRPr lang="en-GB" sz="2200" dirty="0">
              <a:solidFill>
                <a:schemeClr val="accent5">
                  <a:lumMod val="50000"/>
                </a:schemeClr>
              </a:solidFill>
            </a:endParaRPr>
          </a:p>
        </p:txBody>
      </p:sp>
    </p:spTree>
    <p:extLst>
      <p:ext uri="{BB962C8B-B14F-4D97-AF65-F5344CB8AC3E}">
        <p14:creationId xmlns:p14="http://schemas.microsoft.com/office/powerpoint/2010/main" val="112479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graphicFrame>
        <p:nvGraphicFramePr>
          <p:cNvPr id="12" name="Table 11">
            <a:extLst>
              <a:ext uri="{FF2B5EF4-FFF2-40B4-BE49-F238E27FC236}">
                <a16:creationId xmlns:a16="http://schemas.microsoft.com/office/drawing/2014/main" id="{9182875F-4BBE-40CD-9BCB-9421D5454EEC}"/>
              </a:ext>
            </a:extLst>
          </p:cNvPr>
          <p:cNvGraphicFramePr>
            <a:graphicFrameLocks noGrp="1"/>
          </p:cNvGraphicFramePr>
          <p:nvPr>
            <p:extLst>
              <p:ext uri="{D42A27DB-BD31-4B8C-83A1-F6EECF244321}">
                <p14:modId xmlns:p14="http://schemas.microsoft.com/office/powerpoint/2010/main" val="1215628139"/>
              </p:ext>
            </p:extLst>
          </p:nvPr>
        </p:nvGraphicFramePr>
        <p:xfrm>
          <a:off x="337624" y="1594937"/>
          <a:ext cx="5528603" cy="4912489"/>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2947484">
                  <a:extLst>
                    <a:ext uri="{9D8B030D-6E8A-4147-A177-3AD203B41FA5}">
                      <a16:colId xmlns:a16="http://schemas.microsoft.com/office/drawing/2014/main" val="3411776429"/>
                    </a:ext>
                  </a:extLst>
                </a:gridCol>
                <a:gridCol w="2581119">
                  <a:extLst>
                    <a:ext uri="{9D8B030D-6E8A-4147-A177-3AD203B41FA5}">
                      <a16:colId xmlns:a16="http://schemas.microsoft.com/office/drawing/2014/main" val="20000"/>
                    </a:ext>
                  </a:extLst>
                </a:gridCol>
              </a:tblGrid>
              <a:tr h="492354">
                <a:tc>
                  <a:txBody>
                    <a:bodyPr/>
                    <a:lstStyle/>
                    <a:p>
                      <a:pPr marL="0" indent="0" algn="ctr">
                        <a:buFont typeface="Arial" panose="020B0604020202020204" pitchFamily="34" charset="0"/>
                        <a:buNone/>
                      </a:pPr>
                      <a:r>
                        <a:rPr lang="en-IN" sz="2200" b="1" i="0" dirty="0">
                          <a:solidFill>
                            <a:schemeClr val="accent5">
                              <a:lumMod val="50000"/>
                            </a:schemeClr>
                          </a:solidFill>
                          <a:latin typeface="+mj-lt"/>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0" lang="en-IN" sz="2200" b="1" i="0" kern="1200" dirty="0">
                          <a:solidFill>
                            <a:schemeClr val="accent5">
                              <a:lumMod val="50000"/>
                            </a:schemeClr>
                          </a:solidFill>
                          <a:latin typeface="+mj-lt"/>
                          <a:ea typeface="+mn-ea"/>
                          <a:cs typeface="+mn-cs"/>
                        </a:rPr>
                        <a:t>Amount of penalty</a:t>
                      </a:r>
                      <a:endParaRPr lang="en-IN" sz="2200" b="1" i="0" dirty="0">
                        <a:solidFill>
                          <a:schemeClr val="accent5">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1186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Before service of show cause notice [(73(5)]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 No penalty if tax paid with interest (own or dept ascertained)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3359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Within 30 days after the issuance of show cause notice [73(8)]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No penalty if tax paid with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4037349"/>
                  </a:ext>
                </a:extLst>
              </a:tr>
              <a:tr h="1353978">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In any other case [73(9)]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10% of the tax or Rs. 10,000 whichever is higher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7227279"/>
                  </a:ext>
                </a:extLst>
              </a:tr>
            </a:tbl>
          </a:graphicData>
        </a:graphic>
      </p:graphicFrame>
      <p:graphicFrame>
        <p:nvGraphicFramePr>
          <p:cNvPr id="14" name="Table 13">
            <a:extLst>
              <a:ext uri="{FF2B5EF4-FFF2-40B4-BE49-F238E27FC236}">
                <a16:creationId xmlns:a16="http://schemas.microsoft.com/office/drawing/2014/main" id="{4E3AFA49-C2DC-4A2B-9A8B-EEDD00FDD4F5}"/>
              </a:ext>
            </a:extLst>
          </p:cNvPr>
          <p:cNvGraphicFramePr>
            <a:graphicFrameLocks noGrp="1"/>
          </p:cNvGraphicFramePr>
          <p:nvPr>
            <p:extLst>
              <p:ext uri="{D42A27DB-BD31-4B8C-83A1-F6EECF244321}">
                <p14:modId xmlns:p14="http://schemas.microsoft.com/office/powerpoint/2010/main" val="180813199"/>
              </p:ext>
            </p:extLst>
          </p:nvPr>
        </p:nvGraphicFramePr>
        <p:xfrm>
          <a:off x="6202391" y="1594940"/>
          <a:ext cx="5651985" cy="4924528"/>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2826152">
                  <a:extLst>
                    <a:ext uri="{9D8B030D-6E8A-4147-A177-3AD203B41FA5}">
                      <a16:colId xmlns:a16="http://schemas.microsoft.com/office/drawing/2014/main" val="3411776429"/>
                    </a:ext>
                  </a:extLst>
                </a:gridCol>
                <a:gridCol w="2825833">
                  <a:extLst>
                    <a:ext uri="{9D8B030D-6E8A-4147-A177-3AD203B41FA5}">
                      <a16:colId xmlns:a16="http://schemas.microsoft.com/office/drawing/2014/main" val="20000"/>
                    </a:ext>
                  </a:extLst>
                </a:gridCol>
              </a:tblGrid>
              <a:tr h="431233">
                <a:tc>
                  <a:txBody>
                    <a:bodyPr/>
                    <a:lstStyle/>
                    <a:p>
                      <a:pPr marL="0" indent="0" algn="ctr">
                        <a:buFont typeface="Arial" panose="020B0604020202020204" pitchFamily="34" charset="0"/>
                        <a:buNone/>
                      </a:pPr>
                      <a:r>
                        <a:rPr lang="en-IN" sz="2200" b="1" i="0" dirty="0">
                          <a:solidFill>
                            <a:schemeClr val="accent5">
                              <a:lumMod val="50000"/>
                            </a:schemeClr>
                          </a:solidFill>
                          <a:latin typeface="+mj-lt"/>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0" lang="en-IN" sz="2200" b="1" i="0" kern="1200" dirty="0">
                          <a:solidFill>
                            <a:schemeClr val="accent5">
                              <a:lumMod val="50000"/>
                            </a:schemeClr>
                          </a:solidFill>
                          <a:latin typeface="+mj-lt"/>
                          <a:ea typeface="+mn-ea"/>
                          <a:cs typeface="+mn-cs"/>
                        </a:rPr>
                        <a:t>Amount of penalty</a:t>
                      </a:r>
                      <a:endParaRPr lang="en-IN" sz="2200" b="1" i="0" dirty="0">
                        <a:solidFill>
                          <a:schemeClr val="accent5">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888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Before service of show cause notice [74(5)]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15% of tax to be paid along with tax and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0888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Within 30 days after the issuance of show cause notice [74(8)]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25% of tax to be paid along with tax and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4037349"/>
                  </a:ext>
                </a:extLst>
              </a:tr>
              <a:tr h="116663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Within 30 days from the communication of order [74(11)]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50% of tax to be paid along with tax and interest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9248560"/>
                  </a:ext>
                </a:extLst>
              </a:tr>
              <a:tr h="110888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In any other case [74(9)]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200" kern="1200" dirty="0">
                          <a:solidFill>
                            <a:schemeClr val="accent5">
                              <a:lumMod val="50000"/>
                            </a:schemeClr>
                          </a:solidFill>
                          <a:latin typeface="+mn-lt"/>
                          <a:ea typeface="+mn-ea"/>
                          <a:cs typeface="+mn-cs"/>
                        </a:rPr>
                        <a:t>100% of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7227279"/>
                  </a:ext>
                </a:extLst>
              </a:tr>
            </a:tbl>
          </a:graphicData>
        </a:graphic>
      </p:graphicFrame>
      <p:sp>
        <p:nvSpPr>
          <p:cNvPr id="15" name="Rectangle: Rounded Corners 14">
            <a:extLst>
              <a:ext uri="{FF2B5EF4-FFF2-40B4-BE49-F238E27FC236}">
                <a16:creationId xmlns:a16="http://schemas.microsoft.com/office/drawing/2014/main" id="{88EBAD4D-9887-4E4F-B211-C3E9B5D96969}"/>
              </a:ext>
            </a:extLst>
          </p:cNvPr>
          <p:cNvSpPr/>
          <p:nvPr/>
        </p:nvSpPr>
        <p:spPr>
          <a:xfrm>
            <a:off x="1675274" y="921871"/>
            <a:ext cx="3725839" cy="517731"/>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chemeClr val="accent5">
                    <a:lumMod val="50000"/>
                  </a:schemeClr>
                </a:solidFill>
              </a:rPr>
              <a:t>Sec 73 </a:t>
            </a:r>
          </a:p>
        </p:txBody>
      </p:sp>
      <p:sp>
        <p:nvSpPr>
          <p:cNvPr id="16" name="Rectangle: Rounded Corners 15">
            <a:extLst>
              <a:ext uri="{FF2B5EF4-FFF2-40B4-BE49-F238E27FC236}">
                <a16:creationId xmlns:a16="http://schemas.microsoft.com/office/drawing/2014/main" id="{8C6A0AF8-CA9B-4219-B337-15C09623F5C2}"/>
              </a:ext>
            </a:extLst>
          </p:cNvPr>
          <p:cNvSpPr/>
          <p:nvPr/>
        </p:nvSpPr>
        <p:spPr>
          <a:xfrm>
            <a:off x="7201430" y="921871"/>
            <a:ext cx="3725839" cy="517731"/>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chemeClr val="accent5">
                    <a:lumMod val="50000"/>
                  </a:schemeClr>
                </a:solidFill>
              </a:rPr>
              <a:t>Sec 74 </a:t>
            </a: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Tax not paid or short paid or erroneously refunded – Section 73 &amp; 74</a:t>
            </a:r>
          </a:p>
        </p:txBody>
      </p:sp>
      <p:sp>
        <p:nvSpPr>
          <p:cNvPr id="11" name="Date Placeholder 18">
            <a:extLst>
              <a:ext uri="{FF2B5EF4-FFF2-40B4-BE49-F238E27FC236}">
                <a16:creationId xmlns:a16="http://schemas.microsoft.com/office/drawing/2014/main" id="{55F78527-BF46-4A3A-9D6F-50A699EA1D57}"/>
              </a:ext>
            </a:extLst>
          </p:cNvPr>
          <p:cNvSpPr>
            <a:spLocks noGrp="1"/>
          </p:cNvSpPr>
          <p:nvPr>
            <p:ph type="dt" sz="half" idx="10"/>
          </p:nvPr>
        </p:nvSpPr>
        <p:spPr>
          <a:xfrm>
            <a:off x="838200" y="6560535"/>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7" name="Footer Placeholder 20">
            <a:extLst>
              <a:ext uri="{FF2B5EF4-FFF2-40B4-BE49-F238E27FC236}">
                <a16:creationId xmlns:a16="http://schemas.microsoft.com/office/drawing/2014/main" id="{929CEE3C-CBAB-4216-9EC6-1968C99155D2}"/>
              </a:ext>
            </a:extLst>
          </p:cNvPr>
          <p:cNvSpPr>
            <a:spLocks noGrp="1"/>
          </p:cNvSpPr>
          <p:nvPr>
            <p:ph type="ftr" sz="quarter" idx="11"/>
          </p:nvPr>
        </p:nvSpPr>
        <p:spPr>
          <a:xfrm>
            <a:off x="1943100" y="6561379"/>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8" name="Slide Number Placeholder 22">
            <a:extLst>
              <a:ext uri="{FF2B5EF4-FFF2-40B4-BE49-F238E27FC236}">
                <a16:creationId xmlns:a16="http://schemas.microsoft.com/office/drawing/2014/main" id="{051EFD5F-7911-4782-8174-52EC174DB1CB}"/>
              </a:ext>
            </a:extLst>
          </p:cNvPr>
          <p:cNvSpPr>
            <a:spLocks noGrp="1"/>
          </p:cNvSpPr>
          <p:nvPr>
            <p:ph type="sldNum" sz="quarter" idx="12"/>
          </p:nvPr>
        </p:nvSpPr>
        <p:spPr>
          <a:xfrm>
            <a:off x="8610600" y="6560535"/>
            <a:ext cx="2743200" cy="365125"/>
          </a:xfrm>
        </p:spPr>
        <p:txBody>
          <a:bodyPr/>
          <a:lstStyle/>
          <a:p>
            <a:fld id="{B078DCBD-5159-46CD-BD21-49FD90C67918}" type="slidenum">
              <a:rPr lang="en-IN" smtClean="0">
                <a:solidFill>
                  <a:schemeClr val="accent6">
                    <a:lumMod val="50000"/>
                  </a:schemeClr>
                </a:solidFill>
              </a:rPr>
              <a:pPr/>
              <a:t>5</a:t>
            </a:fld>
            <a:endParaRPr lang="en-IN" dirty="0">
              <a:solidFill>
                <a:schemeClr val="accent6">
                  <a:lumMod val="50000"/>
                </a:schemeClr>
              </a:solidFill>
            </a:endParaRPr>
          </a:p>
        </p:txBody>
      </p:sp>
      <p:sp>
        <p:nvSpPr>
          <p:cNvPr id="19" name="TextBox 18">
            <a:extLst>
              <a:ext uri="{FF2B5EF4-FFF2-40B4-BE49-F238E27FC236}">
                <a16:creationId xmlns:a16="http://schemas.microsoft.com/office/drawing/2014/main" id="{D0A89549-DA90-4DB7-B06F-E2A5912C33C7}"/>
              </a:ext>
            </a:extLst>
          </p:cNvPr>
          <p:cNvSpPr txBox="1"/>
          <p:nvPr/>
        </p:nvSpPr>
        <p:spPr>
          <a:xfrm>
            <a:off x="6417734" y="6596074"/>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20" name="TextBox 19">
            <a:extLst>
              <a:ext uri="{FF2B5EF4-FFF2-40B4-BE49-F238E27FC236}">
                <a16:creationId xmlns:a16="http://schemas.microsoft.com/office/drawing/2014/main" id="{7A820B90-7639-49C3-8A85-23494265DBD7}"/>
              </a:ext>
            </a:extLst>
          </p:cNvPr>
          <p:cNvSpPr txBox="1"/>
          <p:nvPr/>
        </p:nvSpPr>
        <p:spPr>
          <a:xfrm>
            <a:off x="8849032" y="6585355"/>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2744287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
            <a:ext cx="12192000" cy="9000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0"/>
              </a:spcBef>
              <a:spcAft>
                <a:spcPct val="35000"/>
              </a:spcAft>
            </a:pPr>
            <a:r>
              <a:rPr lang="en-US" sz="3600" dirty="0">
                <a:solidFill>
                  <a:schemeClr val="bg1"/>
                </a:solidFill>
                <a:latin typeface="Century Gothic" panose="020B0502020202020204" pitchFamily="34" charset="0"/>
              </a:rPr>
              <a:t>M</a:t>
            </a:r>
            <a:r>
              <a:rPr lang="en-IN" sz="3600" dirty="0" err="1">
                <a:solidFill>
                  <a:schemeClr val="bg1"/>
                </a:solidFill>
                <a:latin typeface="Century Gothic" panose="020B0502020202020204" pitchFamily="34" charset="0"/>
              </a:rPr>
              <a:t>ens</a:t>
            </a:r>
            <a:r>
              <a:rPr lang="en-IN" sz="3600" dirty="0">
                <a:solidFill>
                  <a:schemeClr val="bg1"/>
                </a:solidFill>
                <a:latin typeface="Century Gothic" panose="020B0502020202020204" pitchFamily="34" charset="0"/>
              </a:rPr>
              <a:t> rea not required in penalty proceedings</a:t>
            </a:r>
            <a:endParaRPr lang="en-US" sz="3600" dirty="0">
              <a:solidFill>
                <a:schemeClr val="bg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7" name="Date Placeholder 18">
            <a:extLst>
              <a:ext uri="{FF2B5EF4-FFF2-40B4-BE49-F238E27FC236}">
                <a16:creationId xmlns:a16="http://schemas.microsoft.com/office/drawing/2014/main" id="{2A2E780D-0551-4C6A-8EA9-F990A5428DD1}"/>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8" name="Footer Placeholder 20">
            <a:extLst>
              <a:ext uri="{FF2B5EF4-FFF2-40B4-BE49-F238E27FC236}">
                <a16:creationId xmlns:a16="http://schemas.microsoft.com/office/drawing/2014/main" id="{B9BA7CF0-A2ED-4E57-8A6D-2F965A086E5A}"/>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9" name="Slide Number Placeholder 22">
            <a:extLst>
              <a:ext uri="{FF2B5EF4-FFF2-40B4-BE49-F238E27FC236}">
                <a16:creationId xmlns:a16="http://schemas.microsoft.com/office/drawing/2014/main" id="{1C4866DE-005C-4B4E-9C19-ED18FCA6D4CF}"/>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50</a:t>
            </a:fld>
            <a:endParaRPr lang="en-IN" dirty="0">
              <a:solidFill>
                <a:schemeClr val="accent6">
                  <a:lumMod val="50000"/>
                </a:schemeClr>
              </a:solidFill>
            </a:endParaRPr>
          </a:p>
        </p:txBody>
      </p:sp>
      <p:sp>
        <p:nvSpPr>
          <p:cNvPr id="10" name="TextBox 9">
            <a:extLst>
              <a:ext uri="{FF2B5EF4-FFF2-40B4-BE49-F238E27FC236}">
                <a16:creationId xmlns:a16="http://schemas.microsoft.com/office/drawing/2014/main" id="{1F2BA95B-5D14-4037-9D83-E8F9C396BE5E}"/>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1" name="TextBox 10">
            <a:extLst>
              <a:ext uri="{FF2B5EF4-FFF2-40B4-BE49-F238E27FC236}">
                <a16:creationId xmlns:a16="http://schemas.microsoft.com/office/drawing/2014/main" id="{5532BBA5-AE36-47B1-8FAF-31E61BCA9D6A}"/>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498835" y="936291"/>
            <a:ext cx="11410603" cy="5509200"/>
          </a:xfrm>
          <a:prstGeom prst="rect">
            <a:avLst/>
          </a:prstGeom>
          <a:noFill/>
        </p:spPr>
        <p:txBody>
          <a:bodyPr wrap="square" rtlCol="0">
            <a:spAutoFit/>
          </a:bodyPr>
          <a:lstStyle/>
          <a:p>
            <a:pPr marL="285750" indent="-285750" algn="just">
              <a:buFont typeface="Wingdings" panose="05000000000000000000" pitchFamily="2" charset="2"/>
              <a:buChar char="Ø"/>
            </a:pPr>
            <a:r>
              <a:rPr lang="en-GB" sz="2200" dirty="0" err="1">
                <a:solidFill>
                  <a:schemeClr val="accent5">
                    <a:lumMod val="50000"/>
                  </a:schemeClr>
                </a:solidFill>
              </a:rPr>
              <a:t>Mens</a:t>
            </a:r>
            <a:r>
              <a:rPr lang="en-GB" sz="2200" dirty="0">
                <a:solidFill>
                  <a:schemeClr val="accent5">
                    <a:lumMod val="50000"/>
                  </a:schemeClr>
                </a:solidFill>
              </a:rPr>
              <a:t> rea means guilty mind. Normally, penalty is levied if violation is intentional.</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r>
              <a:rPr lang="en-GB" sz="2200" dirty="0">
                <a:solidFill>
                  <a:schemeClr val="accent5">
                    <a:lumMod val="50000"/>
                  </a:schemeClr>
                </a:solidFill>
              </a:rPr>
              <a:t>In many penal provisions in taxation laws, the liability is absolute, i.e. penalty is leviable irrespective of intention.</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r>
              <a:rPr lang="en-GB" sz="2200" dirty="0">
                <a:solidFill>
                  <a:schemeClr val="accent5">
                    <a:lumMod val="50000"/>
                  </a:schemeClr>
                </a:solidFill>
              </a:rPr>
              <a:t>Penalty is leviable for violation of rules - it does not matter whether it is a genuine mistake, lack of knowledge, negligence or intentional violation of rules. </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r>
              <a:rPr lang="en-GB" sz="2200" dirty="0">
                <a:solidFill>
                  <a:schemeClr val="accent5">
                    <a:lumMod val="50000"/>
                  </a:schemeClr>
                </a:solidFill>
              </a:rPr>
              <a:t>This can be considered only while deciding quantum of penalty leviable</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r>
              <a:rPr lang="en-GB" sz="2200" dirty="0">
                <a:solidFill>
                  <a:schemeClr val="accent5">
                    <a:lumMod val="50000"/>
                  </a:schemeClr>
                </a:solidFill>
              </a:rPr>
              <a:t>In economic crimes and departmental penalties, </a:t>
            </a:r>
            <a:r>
              <a:rPr lang="en-GB" sz="2200" dirty="0" err="1">
                <a:solidFill>
                  <a:schemeClr val="accent5">
                    <a:lumMod val="50000"/>
                  </a:schemeClr>
                </a:solidFill>
              </a:rPr>
              <a:t>Mens</a:t>
            </a:r>
            <a:r>
              <a:rPr lang="en-GB" sz="2200" dirty="0">
                <a:solidFill>
                  <a:schemeClr val="accent5">
                    <a:lumMod val="50000"/>
                  </a:schemeClr>
                </a:solidFill>
              </a:rPr>
              <a:t> rea is not an essential ingredient for imposing a penalty unless statute specifically prescribes so [S Joshi v. </a:t>
            </a:r>
            <a:r>
              <a:rPr lang="en-GB" sz="2200" dirty="0" err="1">
                <a:solidFill>
                  <a:schemeClr val="accent5">
                    <a:lumMod val="50000"/>
                  </a:schemeClr>
                </a:solidFill>
              </a:rPr>
              <a:t>Ajit</a:t>
            </a:r>
            <a:r>
              <a:rPr lang="en-GB" sz="2200" dirty="0">
                <a:solidFill>
                  <a:schemeClr val="accent5">
                    <a:lumMod val="50000"/>
                  </a:schemeClr>
                </a:solidFill>
              </a:rPr>
              <a:t> Mills (SC)]</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r>
              <a:rPr lang="en-GB" sz="2200" dirty="0">
                <a:solidFill>
                  <a:schemeClr val="accent5">
                    <a:lumMod val="50000"/>
                  </a:schemeClr>
                </a:solidFill>
              </a:rPr>
              <a:t>Penalty is a civil obligation and is far different from penalty for a crime. Unless expressly provided in statute, it is generally sufficient to prove that a default in complying with the statute has occurred [Gujarat Travancore Agency (AIR 1989 SC 1671)]</a:t>
            </a:r>
          </a:p>
        </p:txBody>
      </p:sp>
    </p:spTree>
    <p:extLst>
      <p:ext uri="{BB962C8B-B14F-4D97-AF65-F5344CB8AC3E}">
        <p14:creationId xmlns:p14="http://schemas.microsoft.com/office/powerpoint/2010/main" val="1945900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630417" y="2736502"/>
            <a:ext cx="10854965" cy="1692771"/>
          </a:xfrm>
          <a:prstGeom prst="rect">
            <a:avLst/>
          </a:prstGeom>
          <a:noFill/>
        </p:spPr>
        <p:txBody>
          <a:bodyPr wrap="square" rtlCol="0">
            <a:spAutoFit/>
          </a:bodyPr>
          <a:lstStyle/>
          <a:p>
            <a:pPr algn="ctr"/>
            <a:r>
              <a:rPr lang="en-GB" sz="6000" b="1" dirty="0">
                <a:solidFill>
                  <a:schemeClr val="accent5">
                    <a:lumMod val="50000"/>
                  </a:schemeClr>
                </a:solidFill>
              </a:rPr>
              <a:t>DISCRETION IN LEVY OF PENALTY</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endParaRPr lang="en-GB" sz="2200" dirty="0">
              <a:solidFill>
                <a:schemeClr val="accent5">
                  <a:lumMod val="50000"/>
                </a:schemeClr>
              </a:solidFill>
            </a:endParaRPr>
          </a:p>
        </p:txBody>
      </p:sp>
    </p:spTree>
    <p:extLst>
      <p:ext uri="{BB962C8B-B14F-4D97-AF65-F5344CB8AC3E}">
        <p14:creationId xmlns:p14="http://schemas.microsoft.com/office/powerpoint/2010/main" val="2404431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
            <a:ext cx="12192000" cy="9000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0"/>
              </a:spcBef>
              <a:spcAft>
                <a:spcPct val="35000"/>
              </a:spcAft>
            </a:pPr>
            <a:r>
              <a:rPr lang="en-US" sz="3600" dirty="0">
                <a:solidFill>
                  <a:schemeClr val="bg1"/>
                </a:solidFill>
                <a:latin typeface="Century Gothic" panose="020B0502020202020204" pitchFamily="34" charset="0"/>
              </a:rPr>
              <a:t>Lenient view in case of </a:t>
            </a:r>
            <a:r>
              <a:rPr lang="en-US" sz="3600" dirty="0" err="1">
                <a:solidFill>
                  <a:schemeClr val="bg1"/>
                </a:solidFill>
                <a:latin typeface="Century Gothic" panose="020B0502020202020204" pitchFamily="34" charset="0"/>
              </a:rPr>
              <a:t>bonafide</a:t>
            </a:r>
            <a:r>
              <a:rPr lang="en-US" sz="3600" dirty="0">
                <a:solidFill>
                  <a:schemeClr val="bg1"/>
                </a:solidFill>
                <a:latin typeface="Century Gothic" panose="020B0502020202020204" pitchFamily="34" charset="0"/>
              </a:rPr>
              <a:t> belief</a:t>
            </a:r>
          </a:p>
        </p:txBody>
      </p:sp>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7" name="Date Placeholder 18">
            <a:extLst>
              <a:ext uri="{FF2B5EF4-FFF2-40B4-BE49-F238E27FC236}">
                <a16:creationId xmlns:a16="http://schemas.microsoft.com/office/drawing/2014/main" id="{2A2E780D-0551-4C6A-8EA9-F990A5428DD1}"/>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8" name="Footer Placeholder 20">
            <a:extLst>
              <a:ext uri="{FF2B5EF4-FFF2-40B4-BE49-F238E27FC236}">
                <a16:creationId xmlns:a16="http://schemas.microsoft.com/office/drawing/2014/main" id="{B9BA7CF0-A2ED-4E57-8A6D-2F965A086E5A}"/>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9" name="Slide Number Placeholder 22">
            <a:extLst>
              <a:ext uri="{FF2B5EF4-FFF2-40B4-BE49-F238E27FC236}">
                <a16:creationId xmlns:a16="http://schemas.microsoft.com/office/drawing/2014/main" id="{1C4866DE-005C-4B4E-9C19-ED18FCA6D4CF}"/>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52</a:t>
            </a:fld>
            <a:endParaRPr lang="en-IN" dirty="0">
              <a:solidFill>
                <a:schemeClr val="accent6">
                  <a:lumMod val="50000"/>
                </a:schemeClr>
              </a:solidFill>
            </a:endParaRPr>
          </a:p>
        </p:txBody>
      </p:sp>
      <p:sp>
        <p:nvSpPr>
          <p:cNvPr id="10" name="TextBox 9">
            <a:extLst>
              <a:ext uri="{FF2B5EF4-FFF2-40B4-BE49-F238E27FC236}">
                <a16:creationId xmlns:a16="http://schemas.microsoft.com/office/drawing/2014/main" id="{1F2BA95B-5D14-4037-9D83-E8F9C396BE5E}"/>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1" name="TextBox 10">
            <a:extLst>
              <a:ext uri="{FF2B5EF4-FFF2-40B4-BE49-F238E27FC236}">
                <a16:creationId xmlns:a16="http://schemas.microsoft.com/office/drawing/2014/main" id="{5532BBA5-AE36-47B1-8FAF-31E61BCA9D6A}"/>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282563" y="936291"/>
            <a:ext cx="11626876" cy="544136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GB" sz="2200" dirty="0">
                <a:solidFill>
                  <a:schemeClr val="accent5">
                    <a:lumMod val="50000"/>
                  </a:schemeClr>
                </a:solidFill>
              </a:rPr>
              <a:t>S. 80 (ST) –Not to impose penalty if there is a reasonable clause [Overriding clause] </a:t>
            </a:r>
          </a:p>
          <a:p>
            <a:pPr marL="285750" indent="-285750" algn="just">
              <a:lnSpc>
                <a:spcPct val="150000"/>
              </a:lnSpc>
              <a:buFont typeface="Wingdings" panose="05000000000000000000" pitchFamily="2" charset="2"/>
              <a:buChar char="Ø"/>
            </a:pPr>
            <a:r>
              <a:rPr lang="en-GB" sz="2200" dirty="0">
                <a:solidFill>
                  <a:schemeClr val="accent5">
                    <a:lumMod val="50000"/>
                  </a:schemeClr>
                </a:solidFill>
              </a:rPr>
              <a:t>SC in Hindustan Steel Ltd. [AIR 1970 SC 253] held the following principles:</a:t>
            </a:r>
          </a:p>
          <a:p>
            <a:pPr marL="342900" indent="-342900" algn="just">
              <a:lnSpc>
                <a:spcPct val="150000"/>
              </a:lnSpc>
              <a:buFont typeface="Courier New" panose="02070309020205020404" pitchFamily="49" charset="0"/>
              <a:buChar char="o"/>
            </a:pPr>
            <a:r>
              <a:rPr lang="en-GB" sz="2000" dirty="0">
                <a:solidFill>
                  <a:schemeClr val="accent5">
                    <a:lumMod val="50000"/>
                  </a:schemeClr>
                </a:solidFill>
              </a:rPr>
              <a:t>Whether penalty should be imposed  for failure to perform a statutory obligation is a matter of discretion of the authority to be  exercised judicially and on a consideration of all the relevant circumstances.</a:t>
            </a:r>
          </a:p>
          <a:p>
            <a:pPr marL="342900" indent="-342900" algn="just">
              <a:lnSpc>
                <a:spcPct val="150000"/>
              </a:lnSpc>
              <a:buFont typeface="Courier New" panose="02070309020205020404" pitchFamily="49" charset="0"/>
              <a:buChar char="o"/>
            </a:pPr>
            <a:r>
              <a:rPr lang="en-GB" sz="2000" dirty="0">
                <a:solidFill>
                  <a:schemeClr val="accent5">
                    <a:lumMod val="50000"/>
                  </a:schemeClr>
                </a:solidFill>
              </a:rPr>
              <a:t>The authority competent to impose the penalty will be justified in refusing  to impose penalty when there is a technical or venial breach of the provision of the Act or where  the breach flows from a bona fide belief</a:t>
            </a:r>
          </a:p>
          <a:p>
            <a:pPr marL="342900" indent="-342900" algn="just">
              <a:lnSpc>
                <a:spcPct val="150000"/>
              </a:lnSpc>
              <a:buFont typeface="Wingdings" panose="05000000000000000000" pitchFamily="2" charset="2"/>
              <a:buChar char="Ø"/>
            </a:pPr>
            <a:r>
              <a:rPr lang="en-GB" sz="2200" dirty="0">
                <a:solidFill>
                  <a:schemeClr val="accent5">
                    <a:lumMod val="50000"/>
                  </a:schemeClr>
                </a:solidFill>
              </a:rPr>
              <a:t>When authority has been conferred with a discretionary jurisdiction to levy, existence of </a:t>
            </a:r>
            <a:r>
              <a:rPr lang="en-GB" sz="2200" dirty="0" err="1">
                <a:solidFill>
                  <a:schemeClr val="accent5">
                    <a:lumMod val="50000"/>
                  </a:schemeClr>
                </a:solidFill>
              </a:rPr>
              <a:t>mens</a:t>
            </a:r>
            <a:r>
              <a:rPr lang="en-GB" sz="2200" dirty="0">
                <a:solidFill>
                  <a:schemeClr val="accent5">
                    <a:lumMod val="50000"/>
                  </a:schemeClr>
                </a:solidFill>
              </a:rPr>
              <a:t> rea is a relevant factor.[</a:t>
            </a:r>
            <a:r>
              <a:rPr lang="en-GB" sz="2200" dirty="0" err="1">
                <a:solidFill>
                  <a:schemeClr val="accent5">
                    <a:lumMod val="50000"/>
                  </a:schemeClr>
                </a:solidFill>
              </a:rPr>
              <a:t>Bharjatiya</a:t>
            </a:r>
            <a:r>
              <a:rPr lang="en-GB" sz="2200" dirty="0">
                <a:solidFill>
                  <a:schemeClr val="accent5">
                    <a:lumMod val="50000"/>
                  </a:schemeClr>
                </a:solidFill>
              </a:rPr>
              <a:t> Steel Industries v. CST (2008) 11 SCC 617]</a:t>
            </a:r>
          </a:p>
          <a:p>
            <a:pPr marL="342900" indent="-342900" algn="just">
              <a:lnSpc>
                <a:spcPct val="150000"/>
              </a:lnSpc>
              <a:buFont typeface="Wingdings" panose="05000000000000000000" pitchFamily="2" charset="2"/>
              <a:buChar char="Ø"/>
            </a:pPr>
            <a:r>
              <a:rPr lang="en-GB" sz="2200" dirty="0">
                <a:solidFill>
                  <a:schemeClr val="accent5">
                    <a:lumMod val="50000"/>
                  </a:schemeClr>
                </a:solidFill>
              </a:rPr>
              <a:t>If party did not pay tax due to bona fide belief, it cannot be said that it acted deliberately in defiance of law or that its conduct is dishonest or that it had acted in conscious disregard of its obligation. Imposition of penalty in such case is not justified. [EID Parry (AIR 2000 SC 551)]</a:t>
            </a:r>
          </a:p>
        </p:txBody>
      </p:sp>
    </p:spTree>
    <p:extLst>
      <p:ext uri="{BB962C8B-B14F-4D97-AF65-F5344CB8AC3E}">
        <p14:creationId xmlns:p14="http://schemas.microsoft.com/office/powerpoint/2010/main" val="3429190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
            <a:ext cx="12192000" cy="9000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0"/>
              </a:spcBef>
              <a:spcAft>
                <a:spcPct val="35000"/>
              </a:spcAft>
            </a:pPr>
            <a:r>
              <a:rPr lang="en-US" sz="3600" dirty="0">
                <a:solidFill>
                  <a:schemeClr val="bg1"/>
                </a:solidFill>
                <a:latin typeface="Century Gothic" panose="020B0502020202020204" pitchFamily="34" charset="0"/>
              </a:rPr>
              <a:t>Contrary view where minimum penalty is prescribed</a:t>
            </a:r>
          </a:p>
        </p:txBody>
      </p:sp>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7" name="Date Placeholder 18">
            <a:extLst>
              <a:ext uri="{FF2B5EF4-FFF2-40B4-BE49-F238E27FC236}">
                <a16:creationId xmlns:a16="http://schemas.microsoft.com/office/drawing/2014/main" id="{2A2E780D-0551-4C6A-8EA9-F990A5428DD1}"/>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8" name="Footer Placeholder 20">
            <a:extLst>
              <a:ext uri="{FF2B5EF4-FFF2-40B4-BE49-F238E27FC236}">
                <a16:creationId xmlns:a16="http://schemas.microsoft.com/office/drawing/2014/main" id="{B9BA7CF0-A2ED-4E57-8A6D-2F965A086E5A}"/>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9" name="Slide Number Placeholder 22">
            <a:extLst>
              <a:ext uri="{FF2B5EF4-FFF2-40B4-BE49-F238E27FC236}">
                <a16:creationId xmlns:a16="http://schemas.microsoft.com/office/drawing/2014/main" id="{1C4866DE-005C-4B4E-9C19-ED18FCA6D4CF}"/>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53</a:t>
            </a:fld>
            <a:endParaRPr lang="en-IN" dirty="0">
              <a:solidFill>
                <a:schemeClr val="accent6">
                  <a:lumMod val="50000"/>
                </a:schemeClr>
              </a:solidFill>
            </a:endParaRPr>
          </a:p>
        </p:txBody>
      </p:sp>
      <p:sp>
        <p:nvSpPr>
          <p:cNvPr id="10" name="TextBox 9">
            <a:extLst>
              <a:ext uri="{FF2B5EF4-FFF2-40B4-BE49-F238E27FC236}">
                <a16:creationId xmlns:a16="http://schemas.microsoft.com/office/drawing/2014/main" id="{1F2BA95B-5D14-4037-9D83-E8F9C396BE5E}"/>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1" name="TextBox 10">
            <a:extLst>
              <a:ext uri="{FF2B5EF4-FFF2-40B4-BE49-F238E27FC236}">
                <a16:creationId xmlns:a16="http://schemas.microsoft.com/office/drawing/2014/main" id="{5532BBA5-AE36-47B1-8FAF-31E61BCA9D6A}"/>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282562" y="1141555"/>
            <a:ext cx="11626876" cy="446705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GB" sz="2400" dirty="0">
                <a:solidFill>
                  <a:schemeClr val="accent5">
                    <a:lumMod val="50000"/>
                  </a:schemeClr>
                </a:solidFill>
              </a:rPr>
              <a:t>Held that there is no discretion to the adjudicating authorities to reduce the penalty levied / leviable under Section 76 below the minimum prescribed and such matters ought to be decided afresh by imposing penalties between the minimum and maximum permissible limits [UOI vs Shiv Ratan Advertisers (2008) 12 STR 690 (Rajasthan)]</a:t>
            </a:r>
          </a:p>
          <a:p>
            <a:pPr marL="285750" indent="-285750" algn="just">
              <a:lnSpc>
                <a:spcPct val="150000"/>
              </a:lnSpc>
              <a:buFont typeface="Wingdings" panose="05000000000000000000" pitchFamily="2" charset="2"/>
              <a:buChar char="Ø"/>
            </a:pPr>
            <a:endParaRPr lang="en-GB" sz="2400" dirty="0">
              <a:solidFill>
                <a:schemeClr val="accent5">
                  <a:lumMod val="50000"/>
                </a:schemeClr>
              </a:solidFill>
            </a:endParaRPr>
          </a:p>
          <a:p>
            <a:pPr marL="285750" indent="-285750" algn="just">
              <a:lnSpc>
                <a:spcPct val="150000"/>
              </a:lnSpc>
              <a:buFont typeface="Wingdings" panose="05000000000000000000" pitchFamily="2" charset="2"/>
              <a:buChar char="Ø"/>
            </a:pPr>
            <a:r>
              <a:rPr lang="en-GB" sz="2400" dirty="0">
                <a:solidFill>
                  <a:schemeClr val="accent5">
                    <a:lumMod val="50000"/>
                  </a:schemeClr>
                </a:solidFill>
              </a:rPr>
              <a:t>In CCE vs Port Officer (2010) 19 STR 641 (Gujarat) it was held that discretion to impose penalty below prescribed minimum is absent and tribunal cannot read the provision as vesting such power</a:t>
            </a:r>
          </a:p>
        </p:txBody>
      </p:sp>
    </p:spTree>
    <p:extLst>
      <p:ext uri="{BB962C8B-B14F-4D97-AF65-F5344CB8AC3E}">
        <p14:creationId xmlns:p14="http://schemas.microsoft.com/office/powerpoint/2010/main" val="3457980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FA523-F245-4FCD-88BA-3BFFF611B42F}"/>
              </a:ext>
            </a:extLst>
          </p:cNvPr>
          <p:cNvSpPr>
            <a:spLocks noGrp="1"/>
          </p:cNvSpPr>
          <p:nvPr>
            <p:ph idx="1"/>
          </p:nvPr>
        </p:nvSpPr>
        <p:spPr>
          <a:xfrm>
            <a:off x="282562" y="900752"/>
            <a:ext cx="11223638" cy="4948664"/>
          </a:xfrm>
        </p:spPr>
        <p:txBody>
          <a:bodyPr>
            <a:normAutofit/>
          </a:bodyPr>
          <a:lstStyle/>
          <a:p>
            <a:pPr lvl="1" algn="just">
              <a:lnSpc>
                <a:spcPct val="134000"/>
              </a:lnSpc>
              <a:spcBef>
                <a:spcPts val="600"/>
              </a:spcBef>
              <a:spcAft>
                <a:spcPts val="600"/>
              </a:spcAft>
              <a:buFont typeface="Wingdings" panose="05000000000000000000" pitchFamily="2" charset="2"/>
              <a:buChar char="Ø"/>
            </a:pPr>
            <a:endParaRPr lang="en-GB" sz="20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a:p>
            <a:pPr algn="just">
              <a:lnSpc>
                <a:spcPct val="134000"/>
              </a:lnSpc>
              <a:spcBef>
                <a:spcPts val="600"/>
              </a:spcBef>
              <a:spcAft>
                <a:spcPts val="600"/>
              </a:spcAft>
              <a:buFont typeface="Wingdings" panose="05000000000000000000" pitchFamily="2" charset="2"/>
              <a:buChar char="Ø"/>
            </a:pPr>
            <a:endParaRPr lang="en-GB" sz="2400" dirty="0">
              <a:solidFill>
                <a:schemeClr val="accent5">
                  <a:lumMod val="50000"/>
                </a:schemeClr>
              </a:solidFill>
            </a:endParaRPr>
          </a:p>
        </p:txBody>
      </p:sp>
      <p:sp>
        <p:nvSpPr>
          <p:cNvPr id="2" name="TextBox 1">
            <a:extLst>
              <a:ext uri="{FF2B5EF4-FFF2-40B4-BE49-F238E27FC236}">
                <a16:creationId xmlns:a16="http://schemas.microsoft.com/office/drawing/2014/main" id="{3887383B-5DC7-4600-B528-F148C2D6843B}"/>
              </a:ext>
            </a:extLst>
          </p:cNvPr>
          <p:cNvSpPr txBox="1"/>
          <p:nvPr/>
        </p:nvSpPr>
        <p:spPr>
          <a:xfrm>
            <a:off x="910521" y="2300098"/>
            <a:ext cx="10370958" cy="2616101"/>
          </a:xfrm>
          <a:prstGeom prst="rect">
            <a:avLst/>
          </a:prstGeom>
          <a:noFill/>
        </p:spPr>
        <p:txBody>
          <a:bodyPr wrap="square" rtlCol="0">
            <a:spAutoFit/>
          </a:bodyPr>
          <a:lstStyle/>
          <a:p>
            <a:pPr algn="ctr"/>
            <a:r>
              <a:rPr lang="en-GB" sz="6000" b="1" dirty="0">
                <a:solidFill>
                  <a:schemeClr val="accent5">
                    <a:lumMod val="50000"/>
                  </a:schemeClr>
                </a:solidFill>
              </a:rPr>
              <a:t>DEPARTMENT ACTION AGAINST THE DEFENSE</a:t>
            </a:r>
          </a:p>
          <a:p>
            <a:pPr marL="285750" indent="-285750" algn="just">
              <a:buFont typeface="Wingdings" panose="05000000000000000000" pitchFamily="2" charset="2"/>
              <a:buChar char="Ø"/>
            </a:pPr>
            <a:endParaRPr lang="en-GB" sz="2200" dirty="0">
              <a:solidFill>
                <a:schemeClr val="accent5">
                  <a:lumMod val="50000"/>
                </a:schemeClr>
              </a:solidFill>
            </a:endParaRPr>
          </a:p>
          <a:p>
            <a:pPr marL="285750" indent="-285750" algn="just">
              <a:buFont typeface="Wingdings" panose="05000000000000000000" pitchFamily="2" charset="2"/>
              <a:buChar char="Ø"/>
            </a:pPr>
            <a:endParaRPr lang="en-GB" sz="2200" dirty="0">
              <a:solidFill>
                <a:schemeClr val="accent5">
                  <a:lumMod val="50000"/>
                </a:schemeClr>
              </a:solidFill>
            </a:endParaRPr>
          </a:p>
        </p:txBody>
      </p:sp>
    </p:spTree>
    <p:extLst>
      <p:ext uri="{BB962C8B-B14F-4D97-AF65-F5344CB8AC3E}">
        <p14:creationId xmlns:p14="http://schemas.microsoft.com/office/powerpoint/2010/main" val="2947232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30332" y="792031"/>
            <a:ext cx="11399717" cy="512294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2000" dirty="0">
                <a:solidFill>
                  <a:schemeClr val="accent5">
                    <a:lumMod val="50000"/>
                  </a:schemeClr>
                </a:solidFill>
              </a:rPr>
              <a:t>S.75(4) - </a:t>
            </a:r>
            <a:r>
              <a:rPr lang="en-GB" sz="2000" b="1" dirty="0">
                <a:solidFill>
                  <a:schemeClr val="accent5">
                    <a:lumMod val="50000"/>
                  </a:schemeClr>
                </a:solidFill>
              </a:rPr>
              <a:t>Opportunity of hearing </a:t>
            </a:r>
            <a:r>
              <a:rPr lang="en-GB" sz="2000" dirty="0">
                <a:solidFill>
                  <a:schemeClr val="accent5">
                    <a:lumMod val="50000"/>
                  </a:schemeClr>
                </a:solidFill>
              </a:rPr>
              <a:t>shall be granted where a request is received in writing or where any adverse decision is contemplated against such person</a:t>
            </a:r>
          </a:p>
          <a:p>
            <a:pPr marL="285750" indent="-285750" algn="just">
              <a:lnSpc>
                <a:spcPct val="150000"/>
              </a:lnSpc>
              <a:buFont typeface="Wingdings" panose="05000000000000000000" pitchFamily="2" charset="2"/>
              <a:buChar char="Ø"/>
            </a:pPr>
            <a:r>
              <a:rPr lang="en-GB" sz="2000" dirty="0">
                <a:solidFill>
                  <a:schemeClr val="accent5">
                    <a:lumMod val="50000"/>
                  </a:schemeClr>
                </a:solidFill>
              </a:rPr>
              <a:t>S. 75(5) - </a:t>
            </a:r>
            <a:r>
              <a:rPr lang="en-GB" sz="2000" b="1" dirty="0">
                <a:solidFill>
                  <a:schemeClr val="accent5">
                    <a:lumMod val="50000"/>
                  </a:schemeClr>
                </a:solidFill>
              </a:rPr>
              <a:t>Adjournment</a:t>
            </a:r>
            <a:r>
              <a:rPr lang="en-GB" sz="2000" dirty="0">
                <a:solidFill>
                  <a:schemeClr val="accent5">
                    <a:lumMod val="50000"/>
                  </a:schemeClr>
                </a:solidFill>
              </a:rPr>
              <a:t> if sufficient is cause is shown or </a:t>
            </a:r>
            <a:r>
              <a:rPr lang="en-GB" sz="2000" dirty="0" err="1">
                <a:solidFill>
                  <a:schemeClr val="accent5">
                    <a:lumMod val="50000"/>
                  </a:schemeClr>
                </a:solidFill>
              </a:rPr>
              <a:t>or</a:t>
            </a:r>
            <a:r>
              <a:rPr lang="en-GB" sz="2000" dirty="0">
                <a:solidFill>
                  <a:schemeClr val="accent5">
                    <a:lumMod val="50000"/>
                  </a:schemeClr>
                </a:solidFill>
              </a:rPr>
              <a:t> where any adverse decision is contemplated</a:t>
            </a:r>
          </a:p>
          <a:p>
            <a:pPr marL="285750" indent="-285750" algn="just">
              <a:lnSpc>
                <a:spcPct val="150000"/>
              </a:lnSpc>
              <a:buFont typeface="Wingdings" panose="05000000000000000000" pitchFamily="2" charset="2"/>
              <a:buChar char="Ø"/>
            </a:pPr>
            <a:r>
              <a:rPr lang="en-GB" sz="2000" dirty="0">
                <a:solidFill>
                  <a:schemeClr val="accent5">
                    <a:lumMod val="50000"/>
                  </a:schemeClr>
                </a:solidFill>
              </a:rPr>
              <a:t>Understand the </a:t>
            </a:r>
            <a:r>
              <a:rPr lang="en-GB" sz="2000" b="1" dirty="0">
                <a:solidFill>
                  <a:schemeClr val="accent5">
                    <a:lumMod val="50000"/>
                  </a:schemeClr>
                </a:solidFill>
              </a:rPr>
              <a:t>facts of the case </a:t>
            </a:r>
            <a:r>
              <a:rPr lang="en-GB" sz="2000" dirty="0">
                <a:solidFill>
                  <a:schemeClr val="accent5">
                    <a:lumMod val="50000"/>
                  </a:schemeClr>
                </a:solidFill>
              </a:rPr>
              <a:t>cited by the assessee and look for </a:t>
            </a:r>
            <a:r>
              <a:rPr lang="en-GB" sz="2000" b="1" dirty="0">
                <a:solidFill>
                  <a:schemeClr val="accent5">
                    <a:lumMod val="50000"/>
                  </a:schemeClr>
                </a:solidFill>
              </a:rPr>
              <a:t>specific provisions </a:t>
            </a:r>
            <a:r>
              <a:rPr lang="en-GB" sz="2000" dirty="0">
                <a:solidFill>
                  <a:schemeClr val="accent5">
                    <a:lumMod val="50000"/>
                  </a:schemeClr>
                </a:solidFill>
              </a:rPr>
              <a:t>of the Act / rules / notification / circular / any other document issued by CBIC which covers or is akin to the matter at hand</a:t>
            </a:r>
          </a:p>
          <a:p>
            <a:pPr marL="285750" indent="-285750" algn="just">
              <a:lnSpc>
                <a:spcPct val="150000"/>
              </a:lnSpc>
              <a:buFont typeface="Wingdings" panose="05000000000000000000" pitchFamily="2" charset="2"/>
              <a:buChar char="Ø"/>
            </a:pPr>
            <a:r>
              <a:rPr lang="en-GB" sz="2000" dirty="0" err="1">
                <a:solidFill>
                  <a:schemeClr val="accent5">
                    <a:lumMod val="50000"/>
                  </a:schemeClr>
                </a:solidFill>
              </a:rPr>
              <a:t>Analyze</a:t>
            </a:r>
            <a:r>
              <a:rPr lang="en-GB" sz="2000" dirty="0">
                <a:solidFill>
                  <a:schemeClr val="accent5">
                    <a:lumMod val="50000"/>
                  </a:schemeClr>
                </a:solidFill>
              </a:rPr>
              <a:t> the </a:t>
            </a:r>
            <a:r>
              <a:rPr lang="en-GB" sz="2000" b="1" dirty="0">
                <a:solidFill>
                  <a:schemeClr val="accent5">
                    <a:lumMod val="50000"/>
                  </a:schemeClr>
                </a:solidFill>
              </a:rPr>
              <a:t>grounds</a:t>
            </a:r>
            <a:r>
              <a:rPr lang="en-GB" sz="2000" dirty="0">
                <a:solidFill>
                  <a:schemeClr val="accent5">
                    <a:lumMod val="50000"/>
                  </a:schemeClr>
                </a:solidFill>
              </a:rPr>
              <a:t> used cited by the taxable person and infer if:</a:t>
            </a:r>
          </a:p>
          <a:p>
            <a:pPr marL="800100" lvl="1" indent="-342900" algn="just">
              <a:lnSpc>
                <a:spcPct val="150000"/>
              </a:lnSpc>
              <a:buFont typeface="Courier New" panose="02070309020205020404" pitchFamily="49" charset="0"/>
              <a:buChar char="o"/>
            </a:pPr>
            <a:r>
              <a:rPr lang="en-GB" sz="2000" dirty="0">
                <a:solidFill>
                  <a:schemeClr val="accent5">
                    <a:lumMod val="50000"/>
                  </a:schemeClr>
                </a:solidFill>
              </a:rPr>
              <a:t>It involves a complex interpretational issue / conflicting judgements </a:t>
            </a:r>
          </a:p>
          <a:p>
            <a:pPr marL="800100" lvl="1" indent="-342900" algn="just">
              <a:lnSpc>
                <a:spcPct val="150000"/>
              </a:lnSpc>
              <a:buFont typeface="Courier New" panose="02070309020205020404" pitchFamily="49" charset="0"/>
              <a:buChar char="o"/>
            </a:pPr>
            <a:r>
              <a:rPr lang="en-GB" sz="2000" dirty="0">
                <a:solidFill>
                  <a:schemeClr val="accent5">
                    <a:lumMod val="50000"/>
                  </a:schemeClr>
                </a:solidFill>
              </a:rPr>
              <a:t>Taxable person had a </a:t>
            </a:r>
            <a:r>
              <a:rPr lang="en-GB" sz="2000" dirty="0" err="1">
                <a:solidFill>
                  <a:schemeClr val="accent5">
                    <a:lumMod val="50000"/>
                  </a:schemeClr>
                </a:solidFill>
              </a:rPr>
              <a:t>bonafide</a:t>
            </a:r>
            <a:r>
              <a:rPr lang="en-GB" sz="2000" dirty="0">
                <a:solidFill>
                  <a:schemeClr val="accent5">
                    <a:lumMod val="50000"/>
                  </a:schemeClr>
                </a:solidFill>
              </a:rPr>
              <a:t> belief based on reasonable cause</a:t>
            </a:r>
          </a:p>
          <a:p>
            <a:pPr marL="800100" lvl="1" indent="-342900" algn="just">
              <a:lnSpc>
                <a:spcPct val="150000"/>
              </a:lnSpc>
              <a:buFont typeface="Courier New" panose="02070309020205020404" pitchFamily="49" charset="0"/>
              <a:buChar char="o"/>
            </a:pPr>
            <a:r>
              <a:rPr lang="en-GB" sz="2000" dirty="0">
                <a:solidFill>
                  <a:schemeClr val="accent5">
                    <a:lumMod val="50000"/>
                  </a:schemeClr>
                </a:solidFill>
              </a:rPr>
              <a:t>There was a human / technical error without any evasion intent</a:t>
            </a:r>
          </a:p>
          <a:p>
            <a:pPr marL="800100" lvl="1" indent="-342900" algn="just">
              <a:lnSpc>
                <a:spcPct val="150000"/>
              </a:lnSpc>
              <a:buFont typeface="Courier New" panose="02070309020205020404" pitchFamily="49" charset="0"/>
              <a:buChar char="o"/>
            </a:pPr>
            <a:r>
              <a:rPr lang="en-GB" sz="2000" dirty="0">
                <a:solidFill>
                  <a:schemeClr val="accent5">
                    <a:lumMod val="50000"/>
                  </a:schemeClr>
                </a:solidFill>
              </a:rPr>
              <a:t>Taxable person's grounds can be supported by legal provisions and judicial precedents</a:t>
            </a:r>
          </a:p>
          <a:p>
            <a:pPr marL="228600" lvl="1" indent="-228600" algn="just">
              <a:lnSpc>
                <a:spcPct val="150000"/>
              </a:lnSpc>
              <a:buFont typeface="Wingdings" panose="05000000000000000000" pitchFamily="2" charset="2"/>
              <a:buChar char="Ø"/>
            </a:pPr>
            <a:r>
              <a:rPr lang="en-GB" sz="2000" b="1" dirty="0">
                <a:solidFill>
                  <a:schemeClr val="accent5">
                    <a:lumMod val="50000"/>
                  </a:schemeClr>
                </a:solidFill>
              </a:rPr>
              <a:t>Look for judgements </a:t>
            </a:r>
            <a:r>
              <a:rPr lang="en-GB" sz="2000" dirty="0">
                <a:solidFill>
                  <a:schemeClr val="accent5">
                    <a:lumMod val="50000"/>
                  </a:schemeClr>
                </a:solidFill>
              </a:rPr>
              <a:t>under both old &amp; new regime to understand view taken by courts in similar matters</a:t>
            </a:r>
            <a:endParaRPr lang="en-IN" sz="19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Reading Taxpayer’s Replies and Objections</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55</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701538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30333" y="792031"/>
            <a:ext cx="11256842" cy="51181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GB" sz="2200" b="1" dirty="0">
                <a:solidFill>
                  <a:schemeClr val="accent5">
                    <a:lumMod val="50000"/>
                  </a:schemeClr>
                </a:solidFill>
              </a:rPr>
              <a:t>Ignorance of the law </a:t>
            </a:r>
            <a:r>
              <a:rPr lang="en-GB" sz="2200" dirty="0">
                <a:solidFill>
                  <a:schemeClr val="accent5">
                    <a:lumMod val="50000"/>
                  </a:schemeClr>
                </a:solidFill>
              </a:rPr>
              <a:t>or its amendments is not an excuse (</a:t>
            </a:r>
            <a:r>
              <a:rPr lang="fr-FR" sz="2200" dirty="0">
                <a:solidFill>
                  <a:schemeClr val="accent5">
                    <a:lumMod val="50000"/>
                  </a:schemeClr>
                </a:solidFill>
              </a:rPr>
              <a:t>P Raman vs CCE, Madurai [(2013)39 STT 134) (CESTAT - Chennai), Peter &amp; Miller Packers </a:t>
            </a:r>
            <a:r>
              <a:rPr lang="pt-BR" sz="2200" dirty="0">
                <a:solidFill>
                  <a:schemeClr val="accent5">
                    <a:lumMod val="50000"/>
                  </a:schemeClr>
                </a:solidFill>
              </a:rPr>
              <a:t>[2015] 56 taxmann.com 279 (Madras)</a:t>
            </a:r>
          </a:p>
          <a:p>
            <a:pPr marL="285750" indent="-285750" algn="just">
              <a:lnSpc>
                <a:spcPct val="150000"/>
              </a:lnSpc>
              <a:buFont typeface="Wingdings" panose="05000000000000000000" pitchFamily="2" charset="2"/>
              <a:buChar char="Ø"/>
            </a:pPr>
            <a:endParaRPr lang="pt-BR" sz="2200" dirty="0">
              <a:solidFill>
                <a:schemeClr val="accent5">
                  <a:lumMod val="50000"/>
                </a:schemeClr>
              </a:solidFill>
            </a:endParaRPr>
          </a:p>
          <a:p>
            <a:pPr marL="285750" indent="-285750" algn="just">
              <a:lnSpc>
                <a:spcPct val="150000"/>
              </a:lnSpc>
              <a:buFont typeface="Wingdings" panose="05000000000000000000" pitchFamily="2" charset="2"/>
              <a:buChar char="Ø"/>
            </a:pPr>
            <a:r>
              <a:rPr lang="en-GB" sz="2200" dirty="0">
                <a:solidFill>
                  <a:schemeClr val="accent5">
                    <a:lumMod val="50000"/>
                  </a:schemeClr>
                </a:solidFill>
              </a:rPr>
              <a:t>Law cannot interpreted to mean that since </a:t>
            </a:r>
            <a:r>
              <a:rPr lang="en-GB" sz="2200" b="1" dirty="0">
                <a:solidFill>
                  <a:schemeClr val="accent5">
                    <a:lumMod val="50000"/>
                  </a:schemeClr>
                </a:solidFill>
              </a:rPr>
              <a:t>Revenue had knowledge of suppression</a:t>
            </a:r>
            <a:r>
              <a:rPr lang="en-GB" sz="2200" dirty="0">
                <a:solidFill>
                  <a:schemeClr val="accent5">
                    <a:lumMod val="50000"/>
                  </a:schemeClr>
                </a:solidFill>
              </a:rPr>
              <a:t>, the extended period of limitation cannot be legitimately invoked. [CCE v. </a:t>
            </a:r>
            <a:r>
              <a:rPr lang="en-GB" sz="2200" dirty="0" err="1">
                <a:solidFill>
                  <a:schemeClr val="accent5">
                    <a:lumMod val="50000"/>
                  </a:schemeClr>
                </a:solidFill>
              </a:rPr>
              <a:t>Neminath</a:t>
            </a:r>
            <a:r>
              <a:rPr lang="en-GB" sz="2200" dirty="0">
                <a:solidFill>
                  <a:schemeClr val="accent5">
                    <a:lumMod val="50000"/>
                  </a:schemeClr>
                </a:solidFill>
              </a:rPr>
              <a:t> Fabrics (P.) Ltd.] [2010 (256) ELT 369 (Guj)]</a:t>
            </a:r>
          </a:p>
          <a:p>
            <a:pPr marL="285750" indent="-285750" algn="just">
              <a:lnSpc>
                <a:spcPct val="150000"/>
              </a:lnSpc>
              <a:buFont typeface="Wingdings" panose="05000000000000000000" pitchFamily="2" charset="2"/>
              <a:buChar char="Ø"/>
            </a:pPr>
            <a:endParaRPr lang="en-GB" sz="2200" dirty="0">
              <a:solidFill>
                <a:schemeClr val="accent5">
                  <a:lumMod val="50000"/>
                </a:schemeClr>
              </a:solidFill>
            </a:endParaRPr>
          </a:p>
          <a:p>
            <a:pPr marL="285750" indent="-285750" algn="just">
              <a:lnSpc>
                <a:spcPct val="150000"/>
              </a:lnSpc>
              <a:buFont typeface="Wingdings" panose="05000000000000000000" pitchFamily="2" charset="2"/>
              <a:buChar char="Ø"/>
            </a:pPr>
            <a:r>
              <a:rPr lang="en-GB" sz="2200" dirty="0">
                <a:solidFill>
                  <a:schemeClr val="accent5">
                    <a:lumMod val="50000"/>
                  </a:schemeClr>
                </a:solidFill>
              </a:rPr>
              <a:t>Where SCN issued to assessee alleged that it had committed wilful evasion of tax and </a:t>
            </a:r>
            <a:r>
              <a:rPr lang="en-GB" sz="2200" b="1" dirty="0">
                <a:solidFill>
                  <a:schemeClr val="accent5">
                    <a:lumMod val="50000"/>
                  </a:schemeClr>
                </a:solidFill>
              </a:rPr>
              <a:t>findings recorded in assessment order </a:t>
            </a:r>
            <a:r>
              <a:rPr lang="en-GB" sz="2200" dirty="0">
                <a:solidFill>
                  <a:schemeClr val="accent5">
                    <a:lumMod val="50000"/>
                  </a:schemeClr>
                </a:solidFill>
              </a:rPr>
              <a:t>also established that, EPL was applicable in instant case ([Vijaya Venkata Durga Oil Traders ([2014] 52 taxmann.com 2 (Andhra Pradesh))]</a:t>
            </a:r>
            <a:endParaRPr lang="en-IN" sz="22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Grounds in order to counter taxpayer’s </a:t>
            </a:r>
            <a:r>
              <a:rPr lang="en-US" sz="2800" dirty="0" err="1">
                <a:solidFill>
                  <a:schemeClr val="bg1"/>
                </a:solidFill>
                <a:latin typeface="Century Gothic" panose="020B0502020202020204" pitchFamily="34" charset="0"/>
              </a:rPr>
              <a:t>defence</a:t>
            </a:r>
            <a:endParaRPr lang="en-US" sz="2800" dirty="0">
              <a:solidFill>
                <a:schemeClr val="bg1"/>
              </a:solidFill>
              <a:latin typeface="Century Gothic" panose="020B0502020202020204" pitchFamily="34" charset="0"/>
            </a:endParaRP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56</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4016132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Evidence in support of demand of penalty</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57</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TextBox 3">
            <a:extLst>
              <a:ext uri="{FF2B5EF4-FFF2-40B4-BE49-F238E27FC236}">
                <a16:creationId xmlns:a16="http://schemas.microsoft.com/office/drawing/2014/main" id="{23C94AEC-02FD-4BF6-84A2-46EBBE10EFA2}"/>
              </a:ext>
            </a:extLst>
          </p:cNvPr>
          <p:cNvSpPr txBox="1"/>
          <p:nvPr/>
        </p:nvSpPr>
        <p:spPr>
          <a:xfrm>
            <a:off x="266965" y="846306"/>
            <a:ext cx="11504121" cy="5262979"/>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solidFill>
                  <a:schemeClr val="accent5">
                    <a:lumMod val="50000"/>
                  </a:schemeClr>
                </a:solidFill>
              </a:rPr>
              <a:t>Find evidences where assessee had given </a:t>
            </a:r>
            <a:r>
              <a:rPr lang="en-GB" sz="2400" b="1" dirty="0">
                <a:solidFill>
                  <a:schemeClr val="accent5">
                    <a:lumMod val="50000"/>
                  </a:schemeClr>
                </a:solidFill>
              </a:rPr>
              <a:t>any incorrect document or misdeclaration</a:t>
            </a:r>
          </a:p>
          <a:p>
            <a:pPr marL="800100" lvl="1" indent="-342900">
              <a:buFont typeface="Courier New" panose="02070309020205020404" pitchFamily="49" charset="0"/>
              <a:buChar char="o"/>
            </a:pPr>
            <a:r>
              <a:rPr lang="en-GB" sz="2400" dirty="0">
                <a:solidFill>
                  <a:schemeClr val="accent5">
                    <a:lumMod val="50000"/>
                  </a:schemeClr>
                </a:solidFill>
              </a:rPr>
              <a:t>Assessee declared that they will clear at higher rate under protest till classification is approved but did so at lower rate. EPL invocable [</a:t>
            </a:r>
            <a:r>
              <a:rPr lang="en-GB" sz="2400" dirty="0" err="1">
                <a:solidFill>
                  <a:schemeClr val="accent5">
                    <a:lumMod val="50000"/>
                  </a:schemeClr>
                </a:solidFill>
              </a:rPr>
              <a:t>Bhor</a:t>
            </a:r>
            <a:r>
              <a:rPr lang="en-GB" sz="2400" dirty="0">
                <a:solidFill>
                  <a:schemeClr val="accent5">
                    <a:lumMod val="50000"/>
                  </a:schemeClr>
                </a:solidFill>
              </a:rPr>
              <a:t> Industries Ltd ( [2015] 62 taxmann.com 203 (SC)]</a:t>
            </a:r>
          </a:p>
          <a:p>
            <a:pPr marL="800100" lvl="1" indent="-342900">
              <a:buFont typeface="Courier New" panose="02070309020205020404" pitchFamily="49" charset="0"/>
              <a:buChar char="o"/>
            </a:pPr>
            <a:endParaRPr lang="en-GB" sz="2400" dirty="0">
              <a:solidFill>
                <a:schemeClr val="accent5">
                  <a:lumMod val="50000"/>
                </a:schemeClr>
              </a:solidFill>
            </a:endParaRPr>
          </a:p>
          <a:p>
            <a:pPr marL="342900" indent="-342900">
              <a:buFont typeface="Wingdings" panose="05000000000000000000" pitchFamily="2" charset="2"/>
              <a:buChar char="Ø"/>
            </a:pPr>
            <a:r>
              <a:rPr lang="en-GB" sz="2400" dirty="0">
                <a:solidFill>
                  <a:schemeClr val="accent5">
                    <a:lumMod val="50000"/>
                  </a:schemeClr>
                </a:solidFill>
              </a:rPr>
              <a:t>Claims made in reply made </a:t>
            </a:r>
            <a:r>
              <a:rPr lang="en-GB" sz="2400" b="1" dirty="0">
                <a:solidFill>
                  <a:schemeClr val="accent5">
                    <a:lumMod val="50000"/>
                  </a:schemeClr>
                </a:solidFill>
              </a:rPr>
              <a:t>not substantiated </a:t>
            </a:r>
            <a:r>
              <a:rPr lang="en-GB" sz="2400" dirty="0">
                <a:solidFill>
                  <a:schemeClr val="accent5">
                    <a:lumMod val="50000"/>
                  </a:schemeClr>
                </a:solidFill>
              </a:rPr>
              <a:t>through acceptable and adequate documents / information</a:t>
            </a:r>
          </a:p>
          <a:p>
            <a:pPr marL="342900" indent="-342900">
              <a:buFont typeface="Wingdings" panose="05000000000000000000" pitchFamily="2" charset="2"/>
              <a:buChar char="Ø"/>
            </a:pPr>
            <a:endParaRPr lang="en-GB" sz="2400" dirty="0">
              <a:solidFill>
                <a:schemeClr val="accent5">
                  <a:lumMod val="50000"/>
                </a:schemeClr>
              </a:solidFill>
            </a:endParaRPr>
          </a:p>
          <a:p>
            <a:pPr marL="342900" indent="-342900">
              <a:buFont typeface="Wingdings" panose="05000000000000000000" pitchFamily="2" charset="2"/>
              <a:buChar char="Ø"/>
            </a:pPr>
            <a:r>
              <a:rPr lang="en-GB" sz="2400" dirty="0">
                <a:solidFill>
                  <a:schemeClr val="accent5">
                    <a:lumMod val="50000"/>
                  </a:schemeClr>
                </a:solidFill>
              </a:rPr>
              <a:t>Documents / information requested for </a:t>
            </a:r>
            <a:r>
              <a:rPr lang="en-GB" sz="2400" b="1" dirty="0">
                <a:solidFill>
                  <a:schemeClr val="accent5">
                    <a:lumMod val="50000"/>
                  </a:schemeClr>
                </a:solidFill>
              </a:rPr>
              <a:t>not produced till date </a:t>
            </a:r>
            <a:r>
              <a:rPr lang="en-GB" sz="2400" dirty="0">
                <a:solidFill>
                  <a:schemeClr val="accent5">
                    <a:lumMod val="50000"/>
                  </a:schemeClr>
                </a:solidFill>
              </a:rPr>
              <a:t>i.e. </a:t>
            </a:r>
            <a:r>
              <a:rPr lang="en-GB" sz="2400" b="1" dirty="0">
                <a:solidFill>
                  <a:schemeClr val="accent5">
                    <a:lumMod val="50000"/>
                  </a:schemeClr>
                </a:solidFill>
              </a:rPr>
              <a:t>Conduct of the assessee is to withhold information </a:t>
            </a:r>
            <a:r>
              <a:rPr lang="en-GB" sz="2400" dirty="0">
                <a:solidFill>
                  <a:schemeClr val="accent5">
                    <a:lumMod val="50000"/>
                  </a:schemeClr>
                </a:solidFill>
              </a:rPr>
              <a:t>or documents during the proceedings</a:t>
            </a:r>
          </a:p>
          <a:p>
            <a:pPr marL="800100" lvl="1" indent="-342900">
              <a:buFont typeface="Courier New" panose="02070309020205020404" pitchFamily="49" charset="0"/>
              <a:buChar char="o"/>
            </a:pPr>
            <a:r>
              <a:rPr lang="en-GB" sz="2400" dirty="0">
                <a:solidFill>
                  <a:schemeClr val="accent5">
                    <a:lumMod val="50000"/>
                  </a:schemeClr>
                </a:solidFill>
              </a:rPr>
              <a:t>So far as time bar is concerned it is clear that when the conduct of the appellant makes clear that abatement was claimed not in accordance with law [</a:t>
            </a:r>
            <a:r>
              <a:rPr lang="en-GB" sz="2400" dirty="0" err="1">
                <a:solidFill>
                  <a:schemeClr val="accent5">
                    <a:lumMod val="50000"/>
                  </a:schemeClr>
                </a:solidFill>
              </a:rPr>
              <a:t>Paharpur</a:t>
            </a:r>
            <a:r>
              <a:rPr lang="en-GB" sz="2400" dirty="0">
                <a:solidFill>
                  <a:schemeClr val="accent5">
                    <a:lumMod val="50000"/>
                  </a:schemeClr>
                </a:solidFill>
              </a:rPr>
              <a:t> Cooling Towers Ltd. v. Commissioner of Central Excise, Raipur ([2013] 33 taxmann.com 494 (New Delhi - CESTAT))]</a:t>
            </a:r>
            <a:endParaRPr lang="en-IN" sz="2400" dirty="0">
              <a:solidFill>
                <a:schemeClr val="accent5">
                  <a:lumMod val="50000"/>
                </a:schemeClr>
              </a:solidFill>
            </a:endParaRPr>
          </a:p>
        </p:txBody>
      </p:sp>
    </p:spTree>
    <p:extLst>
      <p:ext uri="{BB962C8B-B14F-4D97-AF65-F5344CB8AC3E}">
        <p14:creationId xmlns:p14="http://schemas.microsoft.com/office/powerpoint/2010/main" val="781280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Evidence in support of demand of penalty</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58</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TextBox 3">
            <a:extLst>
              <a:ext uri="{FF2B5EF4-FFF2-40B4-BE49-F238E27FC236}">
                <a16:creationId xmlns:a16="http://schemas.microsoft.com/office/drawing/2014/main" id="{23C94AEC-02FD-4BF6-84A2-46EBBE10EFA2}"/>
              </a:ext>
            </a:extLst>
          </p:cNvPr>
          <p:cNvSpPr txBox="1"/>
          <p:nvPr/>
        </p:nvSpPr>
        <p:spPr>
          <a:xfrm>
            <a:off x="266965" y="846306"/>
            <a:ext cx="11504121" cy="5170646"/>
          </a:xfrm>
          <a:prstGeom prst="rect">
            <a:avLst/>
          </a:prstGeom>
          <a:noFill/>
        </p:spPr>
        <p:txBody>
          <a:bodyPr wrap="square" rtlCol="0">
            <a:spAutoFit/>
          </a:bodyPr>
          <a:lstStyle/>
          <a:p>
            <a:pPr marL="285750" indent="-285750">
              <a:buFont typeface="Wingdings" panose="05000000000000000000" pitchFamily="2" charset="2"/>
              <a:buChar char="Ø"/>
            </a:pPr>
            <a:r>
              <a:rPr lang="en-GB" sz="2200" b="1" dirty="0">
                <a:solidFill>
                  <a:schemeClr val="accent5">
                    <a:lumMod val="50000"/>
                  </a:schemeClr>
                </a:solidFill>
              </a:rPr>
              <a:t>Not informed </a:t>
            </a:r>
            <a:r>
              <a:rPr lang="en-GB" sz="2200" dirty="0">
                <a:solidFill>
                  <a:schemeClr val="accent5">
                    <a:lumMod val="50000"/>
                  </a:schemeClr>
                </a:solidFill>
              </a:rPr>
              <a:t>by assessee under any document furnished and was </a:t>
            </a:r>
            <a:r>
              <a:rPr lang="en-GB" sz="2200" b="1" dirty="0">
                <a:solidFill>
                  <a:schemeClr val="accent5">
                    <a:lumMod val="50000"/>
                  </a:schemeClr>
                </a:solidFill>
              </a:rPr>
              <a:t>uncovered by only verification of documents </a:t>
            </a:r>
          </a:p>
          <a:p>
            <a:pPr marL="800100" lvl="1" indent="-342900">
              <a:buFont typeface="Courier New" panose="02070309020205020404" pitchFamily="49" charset="0"/>
              <a:buChar char="o"/>
            </a:pPr>
            <a:r>
              <a:rPr lang="en-GB" sz="2200" dirty="0">
                <a:solidFill>
                  <a:schemeClr val="accent5">
                    <a:lumMod val="50000"/>
                  </a:schemeClr>
                </a:solidFill>
              </a:rPr>
              <a:t>Found by lower authorities and Tribunal that assessee had not disclosed </a:t>
            </a:r>
            <a:r>
              <a:rPr lang="en-GB" sz="2200" dirty="0" err="1">
                <a:solidFill>
                  <a:schemeClr val="accent5">
                    <a:lumMod val="50000"/>
                  </a:schemeClr>
                </a:solidFill>
              </a:rPr>
              <a:t>availment</a:t>
            </a:r>
            <a:r>
              <a:rPr lang="en-GB" sz="2200" dirty="0">
                <a:solidFill>
                  <a:schemeClr val="accent5">
                    <a:lumMod val="50000"/>
                  </a:schemeClr>
                </a:solidFill>
              </a:rPr>
              <a:t> ITC on commission in respect of trading activities and said facts came to knowledge of department only on verification of documents such as contract agreements, commission agreements etc. - Hence, invocation of extended period was valid [HIGH COURT OF MADRAS - F.L. </a:t>
            </a:r>
            <a:r>
              <a:rPr lang="en-GB" sz="2200" dirty="0" err="1">
                <a:solidFill>
                  <a:schemeClr val="accent5">
                    <a:lumMod val="50000"/>
                  </a:schemeClr>
                </a:solidFill>
              </a:rPr>
              <a:t>Smidth</a:t>
            </a:r>
            <a:r>
              <a:rPr lang="en-GB" sz="2200" dirty="0">
                <a:solidFill>
                  <a:schemeClr val="accent5">
                    <a:lumMod val="50000"/>
                  </a:schemeClr>
                </a:solidFill>
              </a:rPr>
              <a:t> (P.) Ltd. v. Commissioner of Central Excise, </a:t>
            </a:r>
            <a:r>
              <a:rPr lang="en-GB" sz="2200" dirty="0" err="1">
                <a:solidFill>
                  <a:schemeClr val="accent5">
                    <a:lumMod val="50000"/>
                  </a:schemeClr>
                </a:solidFill>
              </a:rPr>
              <a:t>Tiruchirapalli</a:t>
            </a:r>
            <a:r>
              <a:rPr lang="en-GB" sz="2200" dirty="0">
                <a:solidFill>
                  <a:schemeClr val="accent5">
                    <a:lumMod val="50000"/>
                  </a:schemeClr>
                </a:solidFill>
              </a:rPr>
              <a:t> [2015] 53 taxmann.com 479 (Madras)]</a:t>
            </a:r>
          </a:p>
          <a:p>
            <a:pPr marL="800100" lvl="1" indent="-342900">
              <a:buFont typeface="Courier New" panose="02070309020205020404" pitchFamily="49" charset="0"/>
              <a:buChar char="o"/>
            </a:pPr>
            <a:endParaRPr lang="en-GB" sz="2200" dirty="0">
              <a:solidFill>
                <a:schemeClr val="accent5">
                  <a:lumMod val="50000"/>
                </a:schemeClr>
              </a:solidFill>
            </a:endParaRPr>
          </a:p>
          <a:p>
            <a:pPr marL="342900" indent="-342900">
              <a:buFont typeface="Wingdings" panose="05000000000000000000" pitchFamily="2" charset="2"/>
              <a:buChar char="Ø"/>
            </a:pPr>
            <a:r>
              <a:rPr lang="en-GB" sz="2200" b="1" dirty="0">
                <a:solidFill>
                  <a:schemeClr val="accent5">
                    <a:lumMod val="50000"/>
                  </a:schemeClr>
                </a:solidFill>
              </a:rPr>
              <a:t>Exhaustive investigation or department action </a:t>
            </a:r>
            <a:r>
              <a:rPr lang="en-GB" sz="2200" dirty="0">
                <a:solidFill>
                  <a:schemeClr val="accent5">
                    <a:lumMod val="50000"/>
                  </a:schemeClr>
                </a:solidFill>
              </a:rPr>
              <a:t>was needed to uncover offence which was not visible to naked eye due to well concealed nature of evidences</a:t>
            </a:r>
          </a:p>
          <a:p>
            <a:pPr marL="800100" lvl="1" indent="-342900">
              <a:buFont typeface="Courier New" panose="02070309020205020404" pitchFamily="49" charset="0"/>
              <a:buChar char="o"/>
            </a:pPr>
            <a:r>
              <a:rPr lang="en-GB" sz="2200" dirty="0">
                <a:solidFill>
                  <a:schemeClr val="accent5">
                    <a:lumMod val="50000"/>
                  </a:schemeClr>
                </a:solidFill>
              </a:rPr>
              <a:t>Where </a:t>
            </a:r>
            <a:r>
              <a:rPr lang="en-GB" sz="2200" dirty="0" err="1">
                <a:solidFill>
                  <a:schemeClr val="accent5">
                    <a:lumMod val="50000"/>
                  </a:schemeClr>
                </a:solidFill>
              </a:rPr>
              <a:t>Cenvat</a:t>
            </a:r>
            <a:r>
              <a:rPr lang="en-GB" sz="2200" dirty="0">
                <a:solidFill>
                  <a:schemeClr val="accent5">
                    <a:lumMod val="50000"/>
                  </a:schemeClr>
                </a:solidFill>
              </a:rPr>
              <a:t> credit stands taken by assessee by fraud on basis of invoices only without actual receipt of inputs and said fraud is unearthed by revenue only after exhaustive investigation, invocation of longer period of limitation is justified ([2014] 48 taxmann.com 214 (New Delhi - CESTAT) Singla Forgings (P) Ltd. v. Commissioner of Central Excise, Delhi-III]</a:t>
            </a:r>
          </a:p>
          <a:p>
            <a:pPr marL="800100" lvl="1" indent="-342900">
              <a:buFont typeface="Courier New" panose="02070309020205020404" pitchFamily="49" charset="0"/>
              <a:buChar char="o"/>
            </a:pPr>
            <a:endParaRPr lang="en-IN" sz="2200" dirty="0">
              <a:solidFill>
                <a:schemeClr val="accent5">
                  <a:lumMod val="50000"/>
                </a:schemeClr>
              </a:solidFill>
            </a:endParaRPr>
          </a:p>
        </p:txBody>
      </p:sp>
    </p:spTree>
    <p:extLst>
      <p:ext uri="{BB962C8B-B14F-4D97-AF65-F5344CB8AC3E}">
        <p14:creationId xmlns:p14="http://schemas.microsoft.com/office/powerpoint/2010/main" val="125865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Wording required to impose penalty</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59</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4" name="TextBox 3">
            <a:extLst>
              <a:ext uri="{FF2B5EF4-FFF2-40B4-BE49-F238E27FC236}">
                <a16:creationId xmlns:a16="http://schemas.microsoft.com/office/drawing/2014/main" id="{23C94AEC-02FD-4BF6-84A2-46EBBE10EFA2}"/>
              </a:ext>
            </a:extLst>
          </p:cNvPr>
          <p:cNvSpPr txBox="1"/>
          <p:nvPr/>
        </p:nvSpPr>
        <p:spPr>
          <a:xfrm>
            <a:off x="266965" y="846306"/>
            <a:ext cx="11504121" cy="4862870"/>
          </a:xfrm>
          <a:prstGeom prst="rect">
            <a:avLst/>
          </a:prstGeom>
          <a:noFill/>
        </p:spPr>
        <p:txBody>
          <a:bodyPr wrap="square" rtlCol="0">
            <a:spAutoFit/>
          </a:bodyPr>
          <a:lstStyle/>
          <a:p>
            <a:pPr marL="800100" lvl="1" indent="-342900">
              <a:buFont typeface="Wingdings" panose="05000000000000000000" pitchFamily="2" charset="2"/>
              <a:buChar char="Ø"/>
            </a:pPr>
            <a:r>
              <a:rPr lang="en-GB" sz="2200" dirty="0">
                <a:solidFill>
                  <a:schemeClr val="accent5">
                    <a:lumMod val="50000"/>
                  </a:schemeClr>
                </a:solidFill>
              </a:rPr>
              <a:t>Section 75(6). PO to set out the </a:t>
            </a:r>
            <a:r>
              <a:rPr lang="en-GB" sz="2200" b="1" dirty="0">
                <a:solidFill>
                  <a:schemeClr val="accent5">
                    <a:lumMod val="50000"/>
                  </a:schemeClr>
                </a:solidFill>
              </a:rPr>
              <a:t>relevant facts </a:t>
            </a:r>
            <a:r>
              <a:rPr lang="en-GB" sz="2200" dirty="0">
                <a:solidFill>
                  <a:schemeClr val="accent5">
                    <a:lumMod val="50000"/>
                  </a:schemeClr>
                </a:solidFill>
              </a:rPr>
              <a:t>and the </a:t>
            </a:r>
            <a:r>
              <a:rPr lang="en-GB" sz="2200" b="1" dirty="0">
                <a:solidFill>
                  <a:schemeClr val="accent5">
                    <a:lumMod val="50000"/>
                  </a:schemeClr>
                </a:solidFill>
              </a:rPr>
              <a:t>basis of his decision</a:t>
            </a:r>
          </a:p>
          <a:p>
            <a:pPr marL="800100" lvl="1" indent="-342900">
              <a:buFont typeface="Wingdings" panose="05000000000000000000" pitchFamily="2" charset="2"/>
              <a:buChar char="Ø"/>
            </a:pPr>
            <a:endParaRPr lang="en-GB" sz="2200" dirty="0">
              <a:solidFill>
                <a:schemeClr val="accent5">
                  <a:lumMod val="50000"/>
                </a:schemeClr>
              </a:solidFill>
            </a:endParaRPr>
          </a:p>
          <a:p>
            <a:pPr marL="800100" lvl="1" indent="-342900">
              <a:buFont typeface="Wingdings" panose="05000000000000000000" pitchFamily="2" charset="2"/>
              <a:buChar char="Ø"/>
            </a:pPr>
            <a:r>
              <a:rPr lang="en-GB" sz="2200" b="1" dirty="0">
                <a:solidFill>
                  <a:schemeClr val="accent5">
                    <a:lumMod val="50000"/>
                  </a:schemeClr>
                </a:solidFill>
              </a:rPr>
              <a:t>Section and sub-section </a:t>
            </a:r>
            <a:r>
              <a:rPr lang="en-GB" sz="2200" dirty="0">
                <a:solidFill>
                  <a:schemeClr val="accent5">
                    <a:lumMod val="50000"/>
                  </a:schemeClr>
                </a:solidFill>
              </a:rPr>
              <a:t>under which penalty has been imposed should be clear.</a:t>
            </a:r>
          </a:p>
          <a:p>
            <a:pPr marL="1257300" lvl="2" indent="-342900">
              <a:buFont typeface="Courier New" panose="02070309020205020404" pitchFamily="49" charset="0"/>
              <a:buChar char="o"/>
            </a:pPr>
            <a:r>
              <a:rPr lang="en-GB" sz="2000" dirty="0">
                <a:solidFill>
                  <a:schemeClr val="accent5">
                    <a:lumMod val="50000"/>
                  </a:schemeClr>
                </a:solidFill>
              </a:rPr>
              <a:t>As per 74(11), Explanation 1(ii), where proceedings has been concluded under Section 73 or 74, penalty under Section 122,125,129 and 130 are concluded</a:t>
            </a:r>
          </a:p>
          <a:p>
            <a:pPr marL="1257300" lvl="2" indent="-342900">
              <a:buFont typeface="Courier New" panose="02070309020205020404" pitchFamily="49" charset="0"/>
              <a:buChar char="o"/>
            </a:pPr>
            <a:r>
              <a:rPr lang="en-GB" sz="2000" dirty="0">
                <a:solidFill>
                  <a:schemeClr val="accent5">
                    <a:lumMod val="50000"/>
                  </a:schemeClr>
                </a:solidFill>
              </a:rPr>
              <a:t>Section 75(13). Where penalty has been imposed under 73 or 74, no penalty for the same shall be imposed on the same person under any other provision of this act</a:t>
            </a:r>
          </a:p>
          <a:p>
            <a:pPr marL="800100" lvl="1" indent="-342900">
              <a:buFont typeface="Wingdings" panose="05000000000000000000" pitchFamily="2" charset="2"/>
              <a:buChar char="Ø"/>
            </a:pPr>
            <a:endParaRPr lang="en-GB" sz="2200" dirty="0">
              <a:solidFill>
                <a:schemeClr val="accent5">
                  <a:lumMod val="50000"/>
                </a:schemeClr>
              </a:solidFill>
            </a:endParaRPr>
          </a:p>
          <a:p>
            <a:pPr marL="800100" lvl="1" indent="-342900" algn="just">
              <a:buFont typeface="Wingdings" panose="05000000000000000000" pitchFamily="2" charset="2"/>
              <a:buChar char="Ø"/>
            </a:pPr>
            <a:r>
              <a:rPr lang="en-GB" sz="2200" dirty="0">
                <a:solidFill>
                  <a:schemeClr val="accent5">
                    <a:lumMod val="50000"/>
                  </a:schemeClr>
                </a:solidFill>
              </a:rPr>
              <a:t>Comprehensive facts of the case, proceedings and findings of the case (documents / information) should be comprehensively </a:t>
            </a:r>
            <a:r>
              <a:rPr lang="en-GB" sz="2200" dirty="0" err="1">
                <a:solidFill>
                  <a:schemeClr val="accent5">
                    <a:lumMod val="50000"/>
                  </a:schemeClr>
                </a:solidFill>
              </a:rPr>
              <a:t>eludicated</a:t>
            </a:r>
            <a:r>
              <a:rPr lang="en-GB" sz="2200" dirty="0">
                <a:solidFill>
                  <a:schemeClr val="accent5">
                    <a:lumMod val="50000"/>
                  </a:schemeClr>
                </a:solidFill>
              </a:rPr>
              <a:t> which should justify the evasion of taxes.</a:t>
            </a:r>
          </a:p>
          <a:p>
            <a:pPr marL="1257300" lvl="2" indent="-342900" algn="just">
              <a:buFont typeface="Courier New" panose="02070309020205020404" pitchFamily="49" charset="0"/>
              <a:buChar char="o"/>
            </a:pPr>
            <a:r>
              <a:rPr lang="en-US" sz="2000" dirty="0">
                <a:solidFill>
                  <a:schemeClr val="accent5">
                    <a:lumMod val="50000"/>
                  </a:schemeClr>
                </a:solidFill>
                <a:effectLst/>
                <a:latin typeface="Calibri" panose="020F0502020204030204" pitchFamily="34" charset="0"/>
              </a:rPr>
              <a:t>It was held the </a:t>
            </a:r>
            <a:r>
              <a:rPr lang="en-US" sz="2000" b="1" dirty="0">
                <a:solidFill>
                  <a:schemeClr val="accent5">
                    <a:lumMod val="50000"/>
                  </a:schemeClr>
                </a:solidFill>
                <a:effectLst/>
                <a:latin typeface="Calibri" panose="020F0502020204030204" pitchFamily="34" charset="0"/>
              </a:rPr>
              <a:t>Appellate authority did not discuss the facts </a:t>
            </a:r>
            <a:r>
              <a:rPr lang="en-US" sz="2000" dirty="0">
                <a:solidFill>
                  <a:schemeClr val="accent5">
                    <a:lumMod val="50000"/>
                  </a:schemeClr>
                </a:solidFill>
                <a:effectLst/>
                <a:latin typeface="Calibri" panose="020F0502020204030204" pitchFamily="34" charset="0"/>
              </a:rPr>
              <a:t>which were suppressed or mis-declared or mis-stated by the appellant, </a:t>
            </a:r>
            <a:r>
              <a:rPr lang="en-US" sz="2000" b="1" dirty="0">
                <a:solidFill>
                  <a:schemeClr val="accent5">
                    <a:lumMod val="50000"/>
                  </a:schemeClr>
                </a:solidFill>
                <a:effectLst/>
                <a:latin typeface="Calibri" panose="020F0502020204030204" pitchFamily="34" charset="0"/>
              </a:rPr>
              <a:t>except observing that had the Audit not pointed out </a:t>
            </a:r>
            <a:r>
              <a:rPr lang="en-US" sz="2000" dirty="0">
                <a:solidFill>
                  <a:schemeClr val="accent5">
                    <a:lumMod val="50000"/>
                  </a:schemeClr>
                </a:solidFill>
                <a:effectLst/>
                <a:latin typeface="Calibri" panose="020F0502020204030204" pitchFamily="34" charset="0"/>
              </a:rPr>
              <a:t>the said wrong credit, the amount </a:t>
            </a:r>
            <a:r>
              <a:rPr lang="en-US" sz="2000" b="1" dirty="0">
                <a:solidFill>
                  <a:schemeClr val="accent5">
                    <a:lumMod val="50000"/>
                  </a:schemeClr>
                </a:solidFill>
                <a:effectLst/>
                <a:latin typeface="Calibri" panose="020F0502020204030204" pitchFamily="34" charset="0"/>
              </a:rPr>
              <a:t>would not have been recovered </a:t>
            </a:r>
            <a:r>
              <a:rPr lang="en-US" sz="2000" dirty="0">
                <a:solidFill>
                  <a:schemeClr val="accent5">
                    <a:lumMod val="50000"/>
                  </a:schemeClr>
                </a:solidFill>
                <a:effectLst/>
                <a:latin typeface="Calibri" panose="020F0502020204030204" pitchFamily="34" charset="0"/>
              </a:rPr>
              <a:t>from the appellant which </a:t>
            </a:r>
            <a:r>
              <a:rPr lang="en-US" sz="2000" b="1" dirty="0">
                <a:solidFill>
                  <a:schemeClr val="accent5">
                    <a:lumMod val="50000"/>
                  </a:schemeClr>
                </a:solidFill>
                <a:effectLst/>
                <a:latin typeface="Calibri" panose="020F0502020204030204" pitchFamily="34" charset="0"/>
              </a:rPr>
              <a:t>cannot be accepted as a ground </a:t>
            </a:r>
            <a:r>
              <a:rPr lang="en-US" sz="2000" dirty="0">
                <a:solidFill>
                  <a:schemeClr val="accent5">
                    <a:lumMod val="50000"/>
                  </a:schemeClr>
                </a:solidFill>
                <a:effectLst/>
                <a:latin typeface="Calibri" panose="020F0502020204030204" pitchFamily="34" charset="0"/>
              </a:rPr>
              <a:t>for confirming suppression, mis-statement or mis-declaration of facts by the appellant. [Landis + </a:t>
            </a:r>
            <a:r>
              <a:rPr lang="en-US" sz="2000" dirty="0" err="1">
                <a:solidFill>
                  <a:schemeClr val="accent5">
                    <a:lumMod val="50000"/>
                  </a:schemeClr>
                </a:solidFill>
                <a:effectLst/>
                <a:latin typeface="Calibri" panose="020F0502020204030204" pitchFamily="34" charset="0"/>
              </a:rPr>
              <a:t>Gyr</a:t>
            </a:r>
            <a:r>
              <a:rPr lang="en-US" sz="2000" dirty="0">
                <a:solidFill>
                  <a:schemeClr val="accent5">
                    <a:lumMod val="50000"/>
                  </a:schemeClr>
                </a:solidFill>
                <a:effectLst/>
                <a:latin typeface="Calibri" panose="020F0502020204030204" pitchFamily="34" charset="0"/>
              </a:rPr>
              <a:t> Ltd. v. CCE 2013 (290) E.L.T. 447 (Tri. - Kolkata)]</a:t>
            </a:r>
            <a:endParaRPr lang="en-IN" sz="2000" dirty="0">
              <a:solidFill>
                <a:schemeClr val="accent5">
                  <a:lumMod val="50000"/>
                </a:schemeClr>
              </a:solidFill>
            </a:endParaRPr>
          </a:p>
        </p:txBody>
      </p:sp>
    </p:spTree>
    <p:extLst>
      <p:ext uri="{BB962C8B-B14F-4D97-AF65-F5344CB8AC3E}">
        <p14:creationId xmlns:p14="http://schemas.microsoft.com/office/powerpoint/2010/main" val="9773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Tax not paid or short paid or erroneously refunded – Section 73 &amp; 74</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6</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graphicFrame>
        <p:nvGraphicFramePr>
          <p:cNvPr id="20" name="Table 19">
            <a:extLst>
              <a:ext uri="{FF2B5EF4-FFF2-40B4-BE49-F238E27FC236}">
                <a16:creationId xmlns:a16="http://schemas.microsoft.com/office/drawing/2014/main" id="{EECD85E1-58CB-435A-B846-D39B09AB5F34}"/>
              </a:ext>
            </a:extLst>
          </p:cNvPr>
          <p:cNvGraphicFramePr>
            <a:graphicFrameLocks noGrp="1"/>
          </p:cNvGraphicFramePr>
          <p:nvPr>
            <p:extLst>
              <p:ext uri="{D42A27DB-BD31-4B8C-83A1-F6EECF244321}">
                <p14:modId xmlns:p14="http://schemas.microsoft.com/office/powerpoint/2010/main" val="180230893"/>
              </p:ext>
            </p:extLst>
          </p:nvPr>
        </p:nvGraphicFramePr>
        <p:xfrm>
          <a:off x="683581" y="826947"/>
          <a:ext cx="10836002" cy="554736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5418001">
                  <a:extLst>
                    <a:ext uri="{9D8B030D-6E8A-4147-A177-3AD203B41FA5}">
                      <a16:colId xmlns:a16="http://schemas.microsoft.com/office/drawing/2014/main" val="3411776429"/>
                    </a:ext>
                  </a:extLst>
                </a:gridCol>
                <a:gridCol w="5418001">
                  <a:extLst>
                    <a:ext uri="{9D8B030D-6E8A-4147-A177-3AD203B41FA5}">
                      <a16:colId xmlns:a16="http://schemas.microsoft.com/office/drawing/2014/main" val="4120972220"/>
                    </a:ext>
                  </a:extLst>
                </a:gridCol>
              </a:tblGrid>
              <a:tr h="364193">
                <a:tc>
                  <a:txBody>
                    <a:bodyPr/>
                    <a:lstStyle/>
                    <a:p>
                      <a:pPr marL="0" indent="0" algn="ctr">
                        <a:buFont typeface="Arial" panose="020B0604020202020204" pitchFamily="34" charset="0"/>
                        <a:buNone/>
                      </a:pPr>
                      <a:r>
                        <a:rPr lang="en-IN" sz="2000" b="1" i="0" dirty="0">
                          <a:solidFill>
                            <a:schemeClr val="accent5">
                              <a:lumMod val="50000"/>
                            </a:schemeClr>
                          </a:solidFill>
                          <a:latin typeface="+mj-lt"/>
                        </a:rPr>
                        <a:t>Section 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IN" sz="2000" b="1" i="0" kern="1200" dirty="0">
                          <a:solidFill>
                            <a:schemeClr val="accent5">
                              <a:lumMod val="50000"/>
                            </a:schemeClr>
                          </a:solidFill>
                          <a:latin typeface="+mj-lt"/>
                          <a:ea typeface="+mn-ea"/>
                          <a:cs typeface="+mn-cs"/>
                        </a:rPr>
                        <a:t>Section 74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567883"/>
                  </a:ext>
                </a:extLst>
              </a:tr>
              <a:tr h="0">
                <a:tc>
                  <a:txBody>
                    <a:bodyPr/>
                    <a:lstStyle/>
                    <a:p>
                      <a:pPr algn="just"/>
                      <a:r>
                        <a:rPr lang="en-US" sz="2000" dirty="0">
                          <a:solidFill>
                            <a:schemeClr val="accent5">
                              <a:lumMod val="50000"/>
                            </a:schemeClr>
                          </a:solidFill>
                        </a:rPr>
                        <a:t>73(6) -The proper officer, on receipt of such information, shall </a:t>
                      </a:r>
                      <a:r>
                        <a:rPr lang="en-US" sz="2000" b="1" dirty="0">
                          <a:solidFill>
                            <a:schemeClr val="accent5">
                              <a:lumMod val="50000"/>
                            </a:schemeClr>
                          </a:solidFill>
                        </a:rPr>
                        <a:t>not serve any notice</a:t>
                      </a:r>
                      <a:r>
                        <a:rPr lang="en-US" sz="2000" dirty="0">
                          <a:solidFill>
                            <a:schemeClr val="accent5">
                              <a:lumMod val="50000"/>
                            </a:schemeClr>
                          </a:solidFill>
                        </a:rPr>
                        <a:t> under sub-section (1),</a:t>
                      </a:r>
                      <a:r>
                        <a:rPr lang="en-US" sz="2000" dirty="0">
                          <a:solidFill>
                            <a:srgbClr val="FF0000"/>
                          </a:solidFill>
                        </a:rPr>
                        <a:t> </a:t>
                      </a:r>
                      <a:r>
                        <a:rPr lang="en-US" sz="2000" b="1" dirty="0">
                          <a:solidFill>
                            <a:srgbClr val="FF0000"/>
                          </a:solidFill>
                        </a:rPr>
                        <a:t>or, as the case may be, the statement under sub-section (3)</a:t>
                      </a:r>
                      <a:r>
                        <a:rPr lang="en-US" sz="2000" b="1" dirty="0">
                          <a:solidFill>
                            <a:schemeClr val="accent5">
                              <a:lumMod val="50000"/>
                            </a:schemeClr>
                          </a:solidFill>
                        </a:rPr>
                        <a:t>, in respect of the tax so paid</a:t>
                      </a:r>
                      <a:r>
                        <a:rPr lang="en-US" sz="2000" dirty="0">
                          <a:solidFill>
                            <a:schemeClr val="accent5">
                              <a:lumMod val="50000"/>
                            </a:schemeClr>
                          </a:solidFill>
                        </a:rPr>
                        <a:t> or any penalty payable under the provisions of this Act or the rules made thereunder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accent5">
                              <a:lumMod val="50000"/>
                            </a:schemeClr>
                          </a:solidFill>
                        </a:rPr>
                        <a:t>74(6) - The proper officer, on receipt of such information, shall </a:t>
                      </a:r>
                      <a:r>
                        <a:rPr lang="en-US" sz="2000" b="1" dirty="0">
                          <a:solidFill>
                            <a:schemeClr val="accent5">
                              <a:lumMod val="50000"/>
                            </a:schemeClr>
                          </a:solidFill>
                        </a:rPr>
                        <a:t>not serve any notice</a:t>
                      </a:r>
                      <a:r>
                        <a:rPr lang="en-US" sz="2000" dirty="0">
                          <a:solidFill>
                            <a:schemeClr val="accent5">
                              <a:lumMod val="50000"/>
                            </a:schemeClr>
                          </a:solidFill>
                        </a:rPr>
                        <a:t> under sub-section (1) in respect of the tax so paid or any penalty payable under the provisions of this Act or the rules made thereunder.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chemeClr val="accent5">
                              <a:lumMod val="50000"/>
                            </a:schemeClr>
                          </a:solidFill>
                        </a:rPr>
                        <a:t>Section 73(7) / 74(7) - Where the proper officer is of the </a:t>
                      </a:r>
                      <a:r>
                        <a:rPr lang="en-US" sz="2000" b="1" dirty="0">
                          <a:solidFill>
                            <a:schemeClr val="accent5">
                              <a:lumMod val="50000"/>
                            </a:schemeClr>
                          </a:solidFill>
                        </a:rPr>
                        <a:t>opinion</a:t>
                      </a:r>
                      <a:r>
                        <a:rPr lang="en-US" sz="2000" dirty="0">
                          <a:solidFill>
                            <a:schemeClr val="accent5">
                              <a:lumMod val="50000"/>
                            </a:schemeClr>
                          </a:solidFill>
                        </a:rPr>
                        <a:t> that the amount paid under sub-section (5) </a:t>
                      </a:r>
                      <a:r>
                        <a:rPr lang="en-US" sz="2000" b="1" dirty="0">
                          <a:solidFill>
                            <a:schemeClr val="accent5">
                              <a:lumMod val="50000"/>
                            </a:schemeClr>
                          </a:solidFill>
                        </a:rPr>
                        <a:t>falls short</a:t>
                      </a:r>
                      <a:r>
                        <a:rPr lang="en-US" sz="2000" dirty="0">
                          <a:solidFill>
                            <a:schemeClr val="accent5">
                              <a:lumMod val="50000"/>
                            </a:schemeClr>
                          </a:solidFill>
                        </a:rPr>
                        <a:t> of the amount actually payable, he shall </a:t>
                      </a:r>
                      <a:r>
                        <a:rPr lang="en-US" sz="2000" b="1" dirty="0">
                          <a:solidFill>
                            <a:schemeClr val="accent5">
                              <a:lumMod val="50000"/>
                            </a:schemeClr>
                          </a:solidFill>
                        </a:rPr>
                        <a:t>proceed to issue the notice</a:t>
                      </a:r>
                      <a:r>
                        <a:rPr lang="en-US" sz="2000" dirty="0">
                          <a:solidFill>
                            <a:schemeClr val="accent5">
                              <a:lumMod val="50000"/>
                            </a:schemeClr>
                          </a:solidFill>
                        </a:rPr>
                        <a:t> as provided for in sub-section (1) in respect of such amount which falls short of the amount actually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168782"/>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chemeClr val="accent5">
                              <a:lumMod val="50000"/>
                            </a:schemeClr>
                          </a:solidFill>
                        </a:rPr>
                        <a:t>73(9) - The proper officer shall, </a:t>
                      </a:r>
                      <a:r>
                        <a:rPr lang="en-US" sz="2000" b="1" dirty="0">
                          <a:solidFill>
                            <a:schemeClr val="accent5">
                              <a:lumMod val="50000"/>
                            </a:schemeClr>
                          </a:solidFill>
                        </a:rPr>
                        <a:t>after considering the representation</a:t>
                      </a:r>
                      <a:r>
                        <a:rPr lang="en-US" sz="2000" dirty="0">
                          <a:solidFill>
                            <a:schemeClr val="accent5">
                              <a:lumMod val="50000"/>
                            </a:schemeClr>
                          </a:solidFill>
                        </a:rPr>
                        <a:t>, if any, made by person chargeable with tax, </a:t>
                      </a:r>
                      <a:r>
                        <a:rPr lang="en-US" sz="2000" b="1" dirty="0">
                          <a:solidFill>
                            <a:schemeClr val="accent5">
                              <a:lumMod val="50000"/>
                            </a:schemeClr>
                          </a:solidFill>
                        </a:rPr>
                        <a:t>determine </a:t>
                      </a:r>
                      <a:r>
                        <a:rPr lang="en-US" sz="2000" dirty="0">
                          <a:solidFill>
                            <a:schemeClr val="accent5">
                              <a:lumMod val="50000"/>
                            </a:schemeClr>
                          </a:solidFill>
                        </a:rPr>
                        <a:t>the amount of </a:t>
                      </a:r>
                      <a:r>
                        <a:rPr lang="en-US" sz="2000" b="1" dirty="0">
                          <a:solidFill>
                            <a:schemeClr val="accent5">
                              <a:lumMod val="50000"/>
                            </a:schemeClr>
                          </a:solidFill>
                        </a:rPr>
                        <a:t>tax, interest and</a:t>
                      </a:r>
                      <a:r>
                        <a:rPr lang="en-US" sz="2000" dirty="0">
                          <a:solidFill>
                            <a:schemeClr val="accent5">
                              <a:lumMod val="50000"/>
                            </a:schemeClr>
                          </a:solidFill>
                        </a:rPr>
                        <a:t> </a:t>
                      </a:r>
                      <a:r>
                        <a:rPr lang="en-US" sz="2000" b="1" dirty="0">
                          <a:solidFill>
                            <a:schemeClr val="accent5">
                              <a:lumMod val="50000"/>
                            </a:schemeClr>
                          </a:solidFill>
                        </a:rPr>
                        <a:t>a</a:t>
                      </a:r>
                      <a:r>
                        <a:rPr lang="en-US" sz="2000" dirty="0">
                          <a:solidFill>
                            <a:schemeClr val="accent5">
                              <a:lumMod val="50000"/>
                            </a:schemeClr>
                          </a:solidFill>
                        </a:rPr>
                        <a:t> </a:t>
                      </a:r>
                      <a:r>
                        <a:rPr lang="en-US" sz="2000" b="1" dirty="0">
                          <a:solidFill>
                            <a:schemeClr val="accent5">
                              <a:lumMod val="50000"/>
                            </a:schemeClr>
                          </a:solidFill>
                        </a:rPr>
                        <a:t>penalty </a:t>
                      </a:r>
                      <a:r>
                        <a:rPr lang="en-US" sz="2000" b="1" dirty="0">
                          <a:solidFill>
                            <a:srgbClr val="FF0000"/>
                          </a:solidFill>
                        </a:rPr>
                        <a:t>equivalent to ten per cent. of tax or ten thousand rupees, whichever is higher,</a:t>
                      </a:r>
                      <a:r>
                        <a:rPr lang="en-US" sz="2000" dirty="0">
                          <a:solidFill>
                            <a:schemeClr val="accent5">
                              <a:lumMod val="50000"/>
                            </a:schemeClr>
                          </a:solidFill>
                        </a:rPr>
                        <a:t> due from such person and issue an order.</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chemeClr val="accent5">
                              <a:lumMod val="50000"/>
                            </a:schemeClr>
                          </a:solidFill>
                        </a:rPr>
                        <a:t>[Mandatory Penalty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0" u="none" strike="noStrike" kern="1200" baseline="0" dirty="0">
                          <a:solidFill>
                            <a:schemeClr val="accent5">
                              <a:lumMod val="50000"/>
                            </a:schemeClr>
                          </a:solidFill>
                          <a:latin typeface="+mn-lt"/>
                          <a:ea typeface="+mn-ea"/>
                          <a:cs typeface="+mn-cs"/>
                        </a:rPr>
                        <a:t>74(9) - The proper officer shall, </a:t>
                      </a:r>
                      <a:r>
                        <a:rPr lang="en-US" sz="2000" b="1" i="0" u="none" strike="noStrike" kern="1200" baseline="0" dirty="0">
                          <a:solidFill>
                            <a:schemeClr val="accent5">
                              <a:lumMod val="50000"/>
                            </a:schemeClr>
                          </a:solidFill>
                          <a:latin typeface="+mn-lt"/>
                          <a:ea typeface="+mn-ea"/>
                          <a:cs typeface="+mn-cs"/>
                        </a:rPr>
                        <a:t>after considering the representation</a:t>
                      </a:r>
                      <a:r>
                        <a:rPr lang="en-US" sz="2000" b="0" i="0" u="none" strike="noStrike" kern="1200" baseline="0" dirty="0">
                          <a:solidFill>
                            <a:schemeClr val="accent5">
                              <a:lumMod val="50000"/>
                            </a:schemeClr>
                          </a:solidFill>
                          <a:latin typeface="+mn-lt"/>
                          <a:ea typeface="+mn-ea"/>
                          <a:cs typeface="+mn-cs"/>
                        </a:rPr>
                        <a:t>, if any, made by the person chargeable with tax, </a:t>
                      </a:r>
                      <a:r>
                        <a:rPr lang="en-US" sz="2000" b="1" i="0" u="none" strike="noStrike" kern="1200" baseline="0" dirty="0">
                          <a:solidFill>
                            <a:schemeClr val="accent5">
                              <a:lumMod val="50000"/>
                            </a:schemeClr>
                          </a:solidFill>
                          <a:latin typeface="+mn-lt"/>
                          <a:ea typeface="+mn-ea"/>
                          <a:cs typeface="+mn-cs"/>
                        </a:rPr>
                        <a:t>determine</a:t>
                      </a:r>
                      <a:r>
                        <a:rPr lang="en-US" sz="2000" b="0" i="0" u="none" strike="noStrike" kern="1200" baseline="0" dirty="0">
                          <a:solidFill>
                            <a:schemeClr val="accent5">
                              <a:lumMod val="50000"/>
                            </a:schemeClr>
                          </a:solidFill>
                          <a:latin typeface="+mn-lt"/>
                          <a:ea typeface="+mn-ea"/>
                          <a:cs typeface="+mn-cs"/>
                        </a:rPr>
                        <a:t> the amount of </a:t>
                      </a:r>
                      <a:r>
                        <a:rPr lang="en-US" sz="2000" b="1" i="0" u="none" strike="noStrike" kern="1200" baseline="0" dirty="0">
                          <a:solidFill>
                            <a:schemeClr val="accent5">
                              <a:lumMod val="50000"/>
                            </a:schemeClr>
                          </a:solidFill>
                          <a:latin typeface="+mn-lt"/>
                          <a:ea typeface="+mn-ea"/>
                          <a:cs typeface="+mn-cs"/>
                        </a:rPr>
                        <a:t>tax, interest and penalty </a:t>
                      </a:r>
                      <a:r>
                        <a:rPr lang="en-US" sz="2000" b="0" i="0" u="none" strike="noStrike" kern="1200" baseline="0" dirty="0">
                          <a:solidFill>
                            <a:schemeClr val="accent5">
                              <a:lumMod val="50000"/>
                            </a:schemeClr>
                          </a:solidFill>
                          <a:latin typeface="+mn-lt"/>
                          <a:ea typeface="+mn-ea"/>
                          <a:cs typeface="+mn-cs"/>
                        </a:rPr>
                        <a:t>due from such person and issue an order.</a:t>
                      </a:r>
                      <a:endParaRPr lang="en-US" sz="2000"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223020"/>
                  </a:ext>
                </a:extLst>
              </a:tr>
            </a:tbl>
          </a:graphicData>
        </a:graphic>
      </p:graphicFrame>
    </p:spTree>
    <p:extLst>
      <p:ext uri="{BB962C8B-B14F-4D97-AF65-F5344CB8AC3E}">
        <p14:creationId xmlns:p14="http://schemas.microsoft.com/office/powerpoint/2010/main" val="3975610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pediaa.com/wp-content/uploads/2016/05/Thank-You-Letter-to-Your-Teacher.jpg"/>
          <p:cNvPicPr>
            <a:picLocks noChangeAspect="1" noChangeArrowheads="1"/>
          </p:cNvPicPr>
          <p:nvPr/>
        </p:nvPicPr>
        <p:blipFill rotWithShape="1">
          <a:blip r:embed="rId2">
            <a:extLst>
              <a:ext uri="{28A0092B-C50C-407E-A947-70E740481C1C}">
                <a14:useLocalDpi xmlns:a14="http://schemas.microsoft.com/office/drawing/2010/main" val="0"/>
              </a:ext>
            </a:extLst>
          </a:blip>
          <a:srcRect l="4560" t="20259" r="26521" b="9328"/>
          <a:stretch/>
        </p:blipFill>
        <p:spPr bwMode="auto">
          <a:xfrm>
            <a:off x="-1" y="0"/>
            <a:ext cx="12192001" cy="4660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0" y="4660901"/>
            <a:ext cx="6096000" cy="2139047"/>
          </a:xfrm>
          <a:prstGeom prst="rect">
            <a:avLst/>
          </a:prstGeom>
        </p:spPr>
        <p:txBody>
          <a:bodyPr>
            <a:spAutoFit/>
          </a:bodyPr>
          <a:lstStyle/>
          <a:p>
            <a:pPr algn="ctr">
              <a:spcAft>
                <a:spcPts val="600"/>
              </a:spcAft>
            </a:pPr>
            <a:r>
              <a:rPr lang="en-US" b="1" u="sng" dirty="0">
                <a:solidFill>
                  <a:srgbClr val="203864"/>
                </a:solidFill>
              </a:rPr>
              <a:t>CONTACT</a:t>
            </a:r>
          </a:p>
          <a:p>
            <a:pPr algn="ctr">
              <a:spcAft>
                <a:spcPts val="600"/>
              </a:spcAft>
            </a:pPr>
            <a:r>
              <a:rPr lang="en-US" dirty="0">
                <a:solidFill>
                  <a:srgbClr val="203864"/>
                </a:solidFill>
              </a:rPr>
              <a:t>Address: </a:t>
            </a:r>
            <a:r>
              <a:rPr lang="en-US" dirty="0" err="1">
                <a:solidFill>
                  <a:srgbClr val="203864"/>
                </a:solidFill>
              </a:rPr>
              <a:t>Mookerjee</a:t>
            </a:r>
            <a:r>
              <a:rPr lang="en-US" dirty="0">
                <a:solidFill>
                  <a:srgbClr val="203864"/>
                </a:solidFill>
              </a:rPr>
              <a:t> House, 17, </a:t>
            </a:r>
            <a:r>
              <a:rPr lang="en-US" dirty="0" err="1">
                <a:solidFill>
                  <a:srgbClr val="203864"/>
                </a:solidFill>
              </a:rPr>
              <a:t>Brabourne</a:t>
            </a:r>
            <a:r>
              <a:rPr lang="en-US" dirty="0">
                <a:solidFill>
                  <a:srgbClr val="203864"/>
                </a:solidFill>
              </a:rPr>
              <a:t> Road</a:t>
            </a:r>
          </a:p>
          <a:p>
            <a:pPr algn="ctr">
              <a:spcAft>
                <a:spcPts val="600"/>
              </a:spcAft>
            </a:pPr>
            <a:r>
              <a:rPr lang="en-US" dirty="0">
                <a:solidFill>
                  <a:srgbClr val="203864"/>
                </a:solidFill>
              </a:rPr>
              <a:t>2nd Floor, Kolkata – 700001</a:t>
            </a:r>
          </a:p>
          <a:p>
            <a:pPr algn="ctr">
              <a:spcAft>
                <a:spcPts val="600"/>
              </a:spcAft>
            </a:pPr>
            <a:r>
              <a:rPr lang="en-US" dirty="0">
                <a:solidFill>
                  <a:srgbClr val="203864"/>
                </a:solidFill>
              </a:rPr>
              <a:t>Email: </a:t>
            </a:r>
            <a:r>
              <a:rPr lang="en-US" dirty="0">
                <a:hlinkClick r:id="rId3"/>
              </a:rPr>
              <a:t>shubham@cakhaitan.com</a:t>
            </a:r>
            <a:endParaRPr lang="en-US" dirty="0"/>
          </a:p>
          <a:p>
            <a:pPr algn="ctr">
              <a:spcAft>
                <a:spcPts val="600"/>
              </a:spcAft>
            </a:pPr>
            <a:r>
              <a:rPr lang="en-US" dirty="0">
                <a:solidFill>
                  <a:srgbClr val="203864"/>
                </a:solidFill>
              </a:rPr>
              <a:t>Phone: 03340687062, +919831912725</a:t>
            </a:r>
          </a:p>
          <a:p>
            <a:pPr algn="ctr">
              <a:spcAft>
                <a:spcPts val="600"/>
              </a:spcAft>
            </a:pPr>
            <a:r>
              <a:rPr lang="en-US" dirty="0">
                <a:solidFill>
                  <a:srgbClr val="203864"/>
                </a:solidFill>
              </a:rPr>
              <a:t>Website: </a:t>
            </a:r>
            <a:r>
              <a:rPr lang="en-US" dirty="0">
                <a:solidFill>
                  <a:srgbClr val="203864"/>
                </a:solidFill>
                <a:hlinkClick r:id="rId4"/>
              </a:rPr>
              <a:t>www.cakhaitan.com</a:t>
            </a:r>
            <a:r>
              <a:rPr lang="en-US" dirty="0">
                <a:solidFill>
                  <a:srgbClr val="203864"/>
                </a:solidFill>
              </a:rPr>
              <a:t> </a:t>
            </a:r>
          </a:p>
        </p:txBody>
      </p:sp>
      <p:sp>
        <p:nvSpPr>
          <p:cNvPr id="15" name="TextBox 14"/>
          <p:cNvSpPr txBox="1"/>
          <p:nvPr/>
        </p:nvSpPr>
        <p:spPr>
          <a:xfrm>
            <a:off x="98853" y="4660901"/>
            <a:ext cx="5997146" cy="2492990"/>
          </a:xfrm>
          <a:prstGeom prst="rect">
            <a:avLst/>
          </a:prstGeom>
          <a:noFill/>
        </p:spPr>
        <p:txBody>
          <a:bodyPr wrap="square" rtlCol="0">
            <a:spAutoFit/>
          </a:bodyPr>
          <a:lstStyle/>
          <a:p>
            <a:pPr algn="ctr">
              <a:spcAft>
                <a:spcPts val="600"/>
              </a:spcAft>
            </a:pPr>
            <a:r>
              <a:rPr lang="en-US" b="1" u="sng" dirty="0">
                <a:solidFill>
                  <a:srgbClr val="203864"/>
                </a:solidFill>
              </a:rPr>
              <a:t>SPEAKER</a:t>
            </a:r>
          </a:p>
          <a:p>
            <a:pPr algn="ctr">
              <a:spcAft>
                <a:spcPts val="600"/>
              </a:spcAft>
            </a:pPr>
            <a:r>
              <a:rPr lang="en-US" dirty="0">
                <a:solidFill>
                  <a:srgbClr val="203864"/>
                </a:solidFill>
              </a:rPr>
              <a:t>Name: CA Shubham Khaitan</a:t>
            </a:r>
          </a:p>
          <a:p>
            <a:pPr algn="ctr">
              <a:spcAft>
                <a:spcPts val="600"/>
              </a:spcAft>
            </a:pPr>
            <a:r>
              <a:rPr lang="en-US" dirty="0">
                <a:solidFill>
                  <a:srgbClr val="203864"/>
                </a:solidFill>
              </a:rPr>
              <a:t>Qualification: B.COM (Hons</a:t>
            </a:r>
            <a:r>
              <a:rPr lang="en-US">
                <a:solidFill>
                  <a:srgbClr val="203864"/>
                </a:solidFill>
              </a:rPr>
              <a:t>), FCA, LLB, ACS</a:t>
            </a:r>
            <a:r>
              <a:rPr lang="en-US" dirty="0">
                <a:solidFill>
                  <a:srgbClr val="203864"/>
                </a:solidFill>
              </a:rPr>
              <a:t>, CFA (USA</a:t>
            </a:r>
            <a:r>
              <a:rPr lang="en-US">
                <a:solidFill>
                  <a:srgbClr val="203864"/>
                </a:solidFill>
              </a:rPr>
              <a:t>), DISA</a:t>
            </a:r>
            <a:endParaRPr lang="en-US" dirty="0">
              <a:solidFill>
                <a:srgbClr val="203864"/>
              </a:solidFill>
            </a:endParaRPr>
          </a:p>
          <a:p>
            <a:pPr algn="ctr">
              <a:spcAft>
                <a:spcPts val="600"/>
              </a:spcAft>
            </a:pPr>
            <a:r>
              <a:rPr lang="en-US" dirty="0">
                <a:solidFill>
                  <a:srgbClr val="203864"/>
                </a:solidFill>
              </a:rPr>
              <a:t>Designation: Partner – Tax &amp; Regulatory</a:t>
            </a:r>
          </a:p>
          <a:p>
            <a:pPr algn="ctr">
              <a:spcAft>
                <a:spcPts val="600"/>
              </a:spcAft>
            </a:pPr>
            <a:r>
              <a:rPr lang="en-US" dirty="0">
                <a:solidFill>
                  <a:srgbClr val="203864"/>
                </a:solidFill>
              </a:rPr>
              <a:t>Firm name: S. Khaitan &amp; Associates, </a:t>
            </a:r>
          </a:p>
          <a:p>
            <a:pPr algn="ctr">
              <a:spcAft>
                <a:spcPts val="600"/>
              </a:spcAft>
            </a:pPr>
            <a:r>
              <a:rPr lang="en-US" dirty="0">
                <a:solidFill>
                  <a:srgbClr val="203864"/>
                </a:solidFill>
              </a:rPr>
              <a:t>	   Chartered Accountants</a:t>
            </a:r>
          </a:p>
          <a:p>
            <a:pPr algn="ctr"/>
            <a:r>
              <a:rPr lang="en-US" dirty="0">
                <a:solidFill>
                  <a:srgbClr val="203864"/>
                </a:solidFill>
              </a:rPr>
              <a:t>	</a:t>
            </a:r>
            <a:endParaRPr lang="en-US" dirty="0"/>
          </a:p>
        </p:txBody>
      </p:sp>
      <p:cxnSp>
        <p:nvCxnSpPr>
          <p:cNvPr id="17" name="Straight Connector 16"/>
          <p:cNvCxnSpPr/>
          <p:nvPr/>
        </p:nvCxnSpPr>
        <p:spPr>
          <a:xfrm>
            <a:off x="6095999" y="4660901"/>
            <a:ext cx="0" cy="2197099"/>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660901"/>
            <a:ext cx="121920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29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Tax not paid or short paid or erroneously refunded – Section 73 &amp; 74</a:t>
            </a:r>
          </a:p>
        </p:txBody>
      </p:sp>
      <p:sp>
        <p:nvSpPr>
          <p:cNvPr id="2" name="TextBox 1">
            <a:extLst>
              <a:ext uri="{FF2B5EF4-FFF2-40B4-BE49-F238E27FC236}">
                <a16:creationId xmlns:a16="http://schemas.microsoft.com/office/drawing/2014/main" id="{4F6B877C-F272-4B0E-B162-0E6A03BAB5D2}"/>
              </a:ext>
            </a:extLst>
          </p:cNvPr>
          <p:cNvSpPr txBox="1"/>
          <p:nvPr/>
        </p:nvSpPr>
        <p:spPr>
          <a:xfrm>
            <a:off x="414999" y="778793"/>
            <a:ext cx="11438206" cy="5601533"/>
          </a:xfrm>
          <a:prstGeom prst="rect">
            <a:avLst/>
          </a:prstGeom>
          <a:noFill/>
        </p:spPr>
        <p:txBody>
          <a:bodyPr wrap="square" rtlCol="0">
            <a:spAutoFit/>
          </a:bodyPr>
          <a:lstStyle/>
          <a:p>
            <a:r>
              <a:rPr lang="en-US" sz="2000" b="1" dirty="0">
                <a:solidFill>
                  <a:schemeClr val="accent5">
                    <a:lumMod val="50000"/>
                  </a:schemeClr>
                </a:solidFill>
              </a:rPr>
              <a:t>Q. Whether penalty in accordance with section 73 (11) of the CGST Act should be levied in cases where the return in FORM GSTR-3B has been filed after the due date of filing such return?</a:t>
            </a:r>
          </a:p>
          <a:p>
            <a:endParaRPr lang="en-US" dirty="0">
              <a:solidFill>
                <a:schemeClr val="accent5">
                  <a:lumMod val="50000"/>
                </a:schemeClr>
              </a:solidFill>
            </a:endParaRPr>
          </a:p>
          <a:p>
            <a:pPr marL="342900" indent="-342900" algn="just">
              <a:spcAft>
                <a:spcPts val="1200"/>
              </a:spcAft>
              <a:buAutoNum type="arabicPeriod"/>
            </a:pPr>
            <a:r>
              <a:rPr lang="en-US" sz="2000" dirty="0">
                <a:solidFill>
                  <a:schemeClr val="accent5">
                    <a:lumMod val="50000"/>
                  </a:schemeClr>
                </a:solidFill>
              </a:rPr>
              <a:t>As per the provisions of section 73(11) of the CGST Act, penalty is payable in case self-assessed tax or any amount collected as tax has not been paid within a period of thirty days from the due date of payment of such tax. </a:t>
            </a:r>
          </a:p>
          <a:p>
            <a:pPr marL="342900" indent="-342900" algn="just">
              <a:spcAft>
                <a:spcPts val="1200"/>
              </a:spcAft>
              <a:buAutoNum type="arabicPeriod"/>
            </a:pPr>
            <a:r>
              <a:rPr lang="en-US" sz="2000" dirty="0">
                <a:solidFill>
                  <a:schemeClr val="accent5">
                    <a:lumMod val="50000"/>
                  </a:schemeClr>
                </a:solidFill>
              </a:rPr>
              <a:t>It may be noted that a </a:t>
            </a:r>
            <a:r>
              <a:rPr lang="en-US" sz="2000" b="1" dirty="0">
                <a:solidFill>
                  <a:schemeClr val="accent5">
                    <a:lumMod val="50000"/>
                  </a:schemeClr>
                </a:solidFill>
              </a:rPr>
              <a:t>show cause notice (SCN for short) is required</a:t>
            </a:r>
            <a:r>
              <a:rPr lang="en-US" sz="2000" dirty="0">
                <a:solidFill>
                  <a:schemeClr val="accent5">
                    <a:lumMod val="50000"/>
                  </a:schemeClr>
                </a:solidFill>
              </a:rPr>
              <a:t> to be issued to a person where it appears to the proper officer that </a:t>
            </a:r>
            <a:r>
              <a:rPr lang="en-US" sz="2000" b="1" dirty="0">
                <a:solidFill>
                  <a:schemeClr val="accent5">
                    <a:lumMod val="50000"/>
                  </a:schemeClr>
                </a:solidFill>
              </a:rPr>
              <a:t>any tax has not been paid</a:t>
            </a:r>
            <a:r>
              <a:rPr lang="en-US" sz="2000" dirty="0">
                <a:solidFill>
                  <a:schemeClr val="accent5">
                    <a:lumMod val="50000"/>
                  </a:schemeClr>
                </a:solidFill>
              </a:rPr>
              <a:t> or short paid or erroneously refunded or where input tax credit has been wrongly availed or </a:t>
            </a:r>
            <a:r>
              <a:rPr lang="en-US" sz="2000" dirty="0" err="1">
                <a:solidFill>
                  <a:schemeClr val="accent5">
                    <a:lumMod val="50000"/>
                  </a:schemeClr>
                </a:solidFill>
              </a:rPr>
              <a:t>utilised</a:t>
            </a:r>
            <a:r>
              <a:rPr lang="en-US" sz="2000" dirty="0">
                <a:solidFill>
                  <a:schemeClr val="accent5">
                    <a:lumMod val="50000"/>
                  </a:schemeClr>
                </a:solidFill>
              </a:rPr>
              <a:t> for any reason under the provisions of section </a:t>
            </a:r>
            <a:r>
              <a:rPr lang="en-US" sz="2000" b="1" dirty="0">
                <a:solidFill>
                  <a:schemeClr val="accent5">
                    <a:lumMod val="50000"/>
                  </a:schemeClr>
                </a:solidFill>
              </a:rPr>
              <a:t>73(1)</a:t>
            </a:r>
            <a:r>
              <a:rPr lang="en-US" sz="2000" dirty="0">
                <a:solidFill>
                  <a:schemeClr val="accent5">
                    <a:lumMod val="50000"/>
                  </a:schemeClr>
                </a:solidFill>
              </a:rPr>
              <a:t> of the CGST Act. </a:t>
            </a:r>
            <a:r>
              <a:rPr lang="en-US" sz="2000" b="1" dirty="0">
                <a:solidFill>
                  <a:srgbClr val="FF0000"/>
                </a:solidFill>
              </a:rPr>
              <a:t>The provisions of section 73(11) of the CGST Act can be invoked only when the provisions of section 73 are invoked. </a:t>
            </a:r>
          </a:p>
          <a:p>
            <a:pPr marL="342900" indent="-342900" algn="just">
              <a:spcAft>
                <a:spcPts val="1200"/>
              </a:spcAft>
              <a:buAutoNum type="arabicPeriod"/>
            </a:pPr>
            <a:r>
              <a:rPr lang="en-US" sz="2000" dirty="0">
                <a:solidFill>
                  <a:schemeClr val="accent5">
                    <a:lumMod val="50000"/>
                  </a:schemeClr>
                </a:solidFill>
              </a:rPr>
              <a:t>The provisions of section 73 of the CGST Act are generally </a:t>
            </a:r>
            <a:r>
              <a:rPr lang="en-US" sz="2000" b="1" dirty="0">
                <a:solidFill>
                  <a:schemeClr val="accent5">
                    <a:lumMod val="50000"/>
                  </a:schemeClr>
                </a:solidFill>
              </a:rPr>
              <a:t>not invoked</a:t>
            </a:r>
            <a:r>
              <a:rPr lang="en-US" sz="2000" dirty="0">
                <a:solidFill>
                  <a:schemeClr val="accent5">
                    <a:lumMod val="50000"/>
                  </a:schemeClr>
                </a:solidFill>
              </a:rPr>
              <a:t> in case of </a:t>
            </a:r>
            <a:r>
              <a:rPr lang="en-US" sz="2000" b="1" dirty="0">
                <a:solidFill>
                  <a:schemeClr val="accent5">
                    <a:lumMod val="50000"/>
                  </a:schemeClr>
                </a:solidFill>
              </a:rPr>
              <a:t>delayed filing</a:t>
            </a:r>
            <a:r>
              <a:rPr lang="en-US" sz="2000" dirty="0">
                <a:solidFill>
                  <a:schemeClr val="accent5">
                    <a:lumMod val="50000"/>
                  </a:schemeClr>
                </a:solidFill>
              </a:rPr>
              <a:t> of the return in </a:t>
            </a:r>
            <a:r>
              <a:rPr lang="en-US" sz="2000" b="1" dirty="0">
                <a:solidFill>
                  <a:schemeClr val="accent5">
                    <a:lumMod val="50000"/>
                  </a:schemeClr>
                </a:solidFill>
              </a:rPr>
              <a:t>FORM GSTR-3B</a:t>
            </a:r>
            <a:r>
              <a:rPr lang="en-US" sz="2000" dirty="0">
                <a:solidFill>
                  <a:schemeClr val="accent5">
                    <a:lumMod val="50000"/>
                  </a:schemeClr>
                </a:solidFill>
              </a:rPr>
              <a:t> because tax along with applicable interest has already been paid but after the due date for payment of such tax. It is accordingly clarified that penalty under the provisions of section 73(11) of the CGST Act is not payable in such cases. It is further clarified that since the tax has been paid late in contravention of the provisions of the CGST Act, a </a:t>
            </a:r>
            <a:r>
              <a:rPr lang="en-US" sz="2000" b="1" dirty="0">
                <a:solidFill>
                  <a:schemeClr val="accent5">
                    <a:lumMod val="50000"/>
                  </a:schemeClr>
                </a:solidFill>
              </a:rPr>
              <a:t>general penalty under section 125</a:t>
            </a:r>
            <a:r>
              <a:rPr lang="en-US" sz="2000" dirty="0">
                <a:solidFill>
                  <a:schemeClr val="accent5">
                    <a:lumMod val="50000"/>
                  </a:schemeClr>
                </a:solidFill>
              </a:rPr>
              <a:t> of the CGST Act may be imposed after following the </a:t>
            </a:r>
            <a:r>
              <a:rPr lang="en-US" sz="2000" b="1" dirty="0">
                <a:solidFill>
                  <a:schemeClr val="accent5">
                    <a:lumMod val="50000"/>
                  </a:schemeClr>
                </a:solidFill>
              </a:rPr>
              <a:t>due process of law. </a:t>
            </a:r>
            <a:r>
              <a:rPr lang="en-US" sz="2000" b="1" dirty="0">
                <a:solidFill>
                  <a:srgbClr val="FF0000"/>
                </a:solidFill>
              </a:rPr>
              <a:t>[Practical implication – Section 73(11)- ??]</a:t>
            </a:r>
            <a:endParaRPr lang="en-IN" sz="2000" b="1" dirty="0">
              <a:solidFill>
                <a:schemeClr val="accent5">
                  <a:lumMod val="50000"/>
                </a:schemeClr>
              </a:solidFill>
            </a:endParaRPr>
          </a:p>
        </p:txBody>
      </p:sp>
      <p:sp>
        <p:nvSpPr>
          <p:cNvPr id="10" name="Date Placeholder 18">
            <a:extLst>
              <a:ext uri="{FF2B5EF4-FFF2-40B4-BE49-F238E27FC236}">
                <a16:creationId xmlns:a16="http://schemas.microsoft.com/office/drawing/2014/main" id="{2B8823B4-6AC1-4605-B039-0F3D7DDCEF7C}"/>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A99466E8-B765-4616-B87F-7BD0C7358411}"/>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8B7A9E6C-7071-49D4-830B-9BE0F1F6126D}"/>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7</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A62DD188-5C0A-40D3-BA4C-6A647B702EA2}"/>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D238638F-FF66-42FC-BA48-9A03E485619A}"/>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75325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74306" y="907839"/>
            <a:ext cx="11045277" cy="4699492"/>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IN" sz="2400" dirty="0">
                <a:solidFill>
                  <a:schemeClr val="accent5">
                    <a:lumMod val="50000"/>
                  </a:schemeClr>
                </a:solidFill>
              </a:rPr>
              <a:t>Explanation 1:</a:t>
            </a:r>
          </a:p>
          <a:p>
            <a:pPr algn="just">
              <a:lnSpc>
                <a:spcPct val="114000"/>
              </a:lnSpc>
            </a:pPr>
            <a:r>
              <a:rPr lang="en-US" sz="2400" dirty="0">
                <a:solidFill>
                  <a:schemeClr val="accent5">
                    <a:lumMod val="50000"/>
                  </a:schemeClr>
                </a:solidFill>
              </a:rPr>
              <a:t>(</a:t>
            </a:r>
            <a:r>
              <a:rPr lang="en-US" sz="2400" dirty="0" err="1">
                <a:solidFill>
                  <a:schemeClr val="accent5">
                    <a:lumMod val="50000"/>
                  </a:schemeClr>
                </a:solidFill>
              </a:rPr>
              <a:t>i</a:t>
            </a:r>
            <a:r>
              <a:rPr lang="en-US" sz="2400" dirty="0">
                <a:solidFill>
                  <a:schemeClr val="accent5">
                    <a:lumMod val="50000"/>
                  </a:schemeClr>
                </a:solidFill>
              </a:rPr>
              <a:t>) the expression “all proceedings in respect of the said notice” shall not include proceedings under section 132;</a:t>
            </a:r>
          </a:p>
          <a:p>
            <a:pPr algn="just">
              <a:lnSpc>
                <a:spcPct val="114000"/>
              </a:lnSpc>
            </a:pPr>
            <a:endParaRPr lang="en-US" sz="2400" dirty="0">
              <a:solidFill>
                <a:schemeClr val="accent5">
                  <a:lumMod val="50000"/>
                </a:schemeClr>
              </a:solidFill>
            </a:endParaRPr>
          </a:p>
          <a:p>
            <a:pPr algn="just">
              <a:lnSpc>
                <a:spcPct val="114000"/>
              </a:lnSpc>
            </a:pPr>
            <a:r>
              <a:rPr lang="en-US" sz="2400" dirty="0">
                <a:solidFill>
                  <a:schemeClr val="accent5">
                    <a:lumMod val="50000"/>
                  </a:schemeClr>
                </a:solidFill>
              </a:rPr>
              <a:t>(ii) where the notice under the same proceedings is issued to the main person liable to pay tax and some other persons, and such </a:t>
            </a:r>
            <a:r>
              <a:rPr lang="en-US" sz="2400" b="1" dirty="0">
                <a:solidFill>
                  <a:schemeClr val="accent5">
                    <a:lumMod val="50000"/>
                  </a:schemeClr>
                </a:solidFill>
              </a:rPr>
              <a:t>proceedings against the main person have been concluded under section 73 or section 74</a:t>
            </a:r>
            <a:r>
              <a:rPr lang="en-US" sz="2400" dirty="0">
                <a:solidFill>
                  <a:schemeClr val="accent5">
                    <a:lumMod val="50000"/>
                  </a:schemeClr>
                </a:solidFill>
              </a:rPr>
              <a:t>, the </a:t>
            </a:r>
            <a:r>
              <a:rPr lang="en-US" sz="2400" b="1" dirty="0">
                <a:solidFill>
                  <a:schemeClr val="accent5">
                    <a:lumMod val="50000"/>
                  </a:schemeClr>
                </a:solidFill>
              </a:rPr>
              <a:t>proceedings </a:t>
            </a:r>
            <a:r>
              <a:rPr lang="en-US" sz="2400" dirty="0">
                <a:solidFill>
                  <a:schemeClr val="accent5">
                    <a:lumMod val="50000"/>
                  </a:schemeClr>
                </a:solidFill>
              </a:rPr>
              <a:t>against all the persons liable to pay penalty </a:t>
            </a:r>
            <a:r>
              <a:rPr lang="en-US" sz="2400" b="1" dirty="0">
                <a:solidFill>
                  <a:schemeClr val="accent5">
                    <a:lumMod val="50000"/>
                  </a:schemeClr>
                </a:solidFill>
              </a:rPr>
              <a:t>under sections 122, 125, 129 and 130 are deemed to be concluded</a:t>
            </a:r>
          </a:p>
          <a:p>
            <a:pPr algn="just">
              <a:lnSpc>
                <a:spcPct val="114000"/>
              </a:lnSpc>
            </a:pPr>
            <a:endParaRPr lang="en-US" sz="2400" b="1" dirty="0">
              <a:solidFill>
                <a:schemeClr val="accent5">
                  <a:lumMod val="50000"/>
                </a:schemeClr>
              </a:solidFill>
            </a:endParaRPr>
          </a:p>
          <a:p>
            <a:pPr algn="just">
              <a:lnSpc>
                <a:spcPct val="114000"/>
              </a:lnSpc>
            </a:pPr>
            <a:endParaRPr lang="en-IN" sz="24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Tax not paid or short paid or erroneously refunded – Section 73 &amp; 74</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8</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
        <p:nvSpPr>
          <p:cNvPr id="5" name="TextBox 4">
            <a:extLst>
              <a:ext uri="{FF2B5EF4-FFF2-40B4-BE49-F238E27FC236}">
                <a16:creationId xmlns:a16="http://schemas.microsoft.com/office/drawing/2014/main" id="{07EED878-1CCB-474B-8D52-C220417FBB7D}"/>
              </a:ext>
            </a:extLst>
          </p:cNvPr>
          <p:cNvSpPr txBox="1"/>
          <p:nvPr/>
        </p:nvSpPr>
        <p:spPr>
          <a:xfrm>
            <a:off x="507740" y="4942452"/>
            <a:ext cx="10978407" cy="1200329"/>
          </a:xfrm>
          <a:prstGeom prst="rect">
            <a:avLst/>
          </a:prstGeom>
          <a:noFill/>
        </p:spPr>
        <p:txBody>
          <a:bodyPr wrap="square" rtlCol="0">
            <a:spAutoFit/>
          </a:bodyPr>
          <a:lstStyle/>
          <a:p>
            <a:pPr algn="just"/>
            <a:r>
              <a:rPr lang="en-US" sz="2400" dirty="0">
                <a:solidFill>
                  <a:schemeClr val="accent5">
                    <a:lumMod val="50000"/>
                  </a:schemeClr>
                </a:solidFill>
              </a:rPr>
              <a:t>Section 75(13). Where any penalty is imposed under section 73 or section 74, no penalty for the same act or omission shall be imposed on the same person under any other provision of this Act.</a:t>
            </a:r>
          </a:p>
        </p:txBody>
      </p:sp>
    </p:spTree>
    <p:extLst>
      <p:ext uri="{BB962C8B-B14F-4D97-AF65-F5344CB8AC3E}">
        <p14:creationId xmlns:p14="http://schemas.microsoft.com/office/powerpoint/2010/main" val="388431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9AC9A-1547-4EBC-B75D-5DEB26BAFC91}"/>
              </a:ext>
            </a:extLst>
          </p:cNvPr>
          <p:cNvSpPr>
            <a:spLocks noGrp="1"/>
          </p:cNvSpPr>
          <p:nvPr>
            <p:ph idx="1"/>
          </p:nvPr>
        </p:nvSpPr>
        <p:spPr>
          <a:xfrm>
            <a:off x="828533" y="1382665"/>
            <a:ext cx="10534934" cy="5126085"/>
          </a:xfrm>
        </p:spPr>
        <p:txBody>
          <a:bodyPr/>
          <a:lstStyle/>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endParaRPr lang="en-GB" sz="2000" dirty="0">
              <a:solidFill>
                <a:schemeClr val="accent5">
                  <a:lumMod val="50000"/>
                </a:schemeClr>
              </a:solidFill>
            </a:endParaRPr>
          </a:p>
          <a:p>
            <a:pPr marL="0" indent="0">
              <a:buNone/>
            </a:pPr>
            <a:endParaRPr lang="en-GB" sz="2000" dirty="0">
              <a:solidFill>
                <a:schemeClr val="accent5">
                  <a:lumMod val="50000"/>
                </a:schemeClr>
              </a:solidFill>
            </a:endParaRPr>
          </a:p>
          <a:p>
            <a:endParaRPr lang="en-GB" sz="2000" dirty="0">
              <a:solidFill>
                <a:schemeClr val="accent5">
                  <a:lumMod val="50000"/>
                </a:schemeClr>
              </a:solidFill>
            </a:endParaRPr>
          </a:p>
        </p:txBody>
      </p:sp>
      <p:sp>
        <p:nvSpPr>
          <p:cNvPr id="2" name="TextBox 1">
            <a:extLst>
              <a:ext uri="{FF2B5EF4-FFF2-40B4-BE49-F238E27FC236}">
                <a16:creationId xmlns:a16="http://schemas.microsoft.com/office/drawing/2014/main" id="{C97B5984-FA5E-4140-BE4F-4254DBDC9569}"/>
              </a:ext>
            </a:extLst>
          </p:cNvPr>
          <p:cNvSpPr txBox="1"/>
          <p:nvPr/>
        </p:nvSpPr>
        <p:spPr>
          <a:xfrm>
            <a:off x="430333" y="819494"/>
            <a:ext cx="11255133" cy="5473550"/>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IN" sz="2200" dirty="0">
                <a:solidFill>
                  <a:schemeClr val="accent5">
                    <a:lumMod val="50000"/>
                  </a:schemeClr>
                </a:solidFill>
              </a:rPr>
              <a:t>Suppression to mean non declaration of facts or information which a taxable person is required to declare in the return, statement, report or any other document under the Act or failure to furnish any information being asked by the PO</a:t>
            </a:r>
          </a:p>
          <a:p>
            <a:pPr marL="285750" indent="-285750" algn="just">
              <a:lnSpc>
                <a:spcPct val="114000"/>
              </a:lnSpc>
              <a:buFont typeface="Wingdings" panose="05000000000000000000" pitchFamily="2" charset="2"/>
              <a:buChar char="Ø"/>
            </a:pPr>
            <a:endParaRPr lang="en-IN" sz="2200" dirty="0">
              <a:solidFill>
                <a:schemeClr val="accent5">
                  <a:lumMod val="50000"/>
                </a:schemeClr>
              </a:solidFill>
            </a:endParaRPr>
          </a:p>
          <a:p>
            <a:pPr marL="285750" indent="-285750" algn="just">
              <a:lnSpc>
                <a:spcPct val="114000"/>
              </a:lnSpc>
              <a:buFont typeface="Wingdings" panose="05000000000000000000" pitchFamily="2" charset="2"/>
              <a:buChar char="Ø"/>
            </a:pPr>
            <a:r>
              <a:rPr lang="en-IN" sz="2200" dirty="0">
                <a:solidFill>
                  <a:schemeClr val="accent5">
                    <a:lumMod val="50000"/>
                  </a:schemeClr>
                </a:solidFill>
              </a:rPr>
              <a:t>What if disclosed in financials?</a:t>
            </a:r>
          </a:p>
          <a:p>
            <a:pPr marL="285750" indent="-285750" algn="just">
              <a:lnSpc>
                <a:spcPct val="114000"/>
              </a:lnSpc>
              <a:buFont typeface="Wingdings" panose="05000000000000000000" pitchFamily="2" charset="2"/>
              <a:buChar char="Ø"/>
            </a:pPr>
            <a:r>
              <a:rPr lang="en-IN" sz="2200" dirty="0">
                <a:solidFill>
                  <a:schemeClr val="accent5">
                    <a:lumMod val="50000"/>
                  </a:schemeClr>
                </a:solidFill>
              </a:rPr>
              <a:t>Not preceded by any wilful suppression? What happens to inadvertent omission?</a:t>
            </a:r>
          </a:p>
          <a:p>
            <a:pPr marL="285750" indent="-285750" algn="just">
              <a:lnSpc>
                <a:spcPct val="114000"/>
              </a:lnSpc>
              <a:buFont typeface="Wingdings" panose="05000000000000000000" pitchFamily="2" charset="2"/>
              <a:buChar char="Ø"/>
            </a:pPr>
            <a:r>
              <a:rPr lang="en-US" sz="2200" dirty="0">
                <a:solidFill>
                  <a:schemeClr val="accent5">
                    <a:lumMod val="50000"/>
                  </a:schemeClr>
                </a:solidFill>
              </a:rPr>
              <a:t>Accompanied by very strong words such as ‘fraud’ or “willful misstatement” ?</a:t>
            </a:r>
          </a:p>
          <a:p>
            <a:pPr marL="285750" indent="-285750" algn="just">
              <a:lnSpc>
                <a:spcPct val="114000"/>
              </a:lnSpc>
              <a:buFont typeface="Wingdings" panose="05000000000000000000" pitchFamily="2" charset="2"/>
              <a:buChar char="Ø"/>
            </a:pPr>
            <a:r>
              <a:rPr lang="en-US" sz="2200" dirty="0">
                <a:solidFill>
                  <a:schemeClr val="accent5">
                    <a:lumMod val="50000"/>
                  </a:schemeClr>
                </a:solidFill>
              </a:rPr>
              <a:t>Can suppression if shown in the financial statements?</a:t>
            </a:r>
          </a:p>
          <a:p>
            <a:pPr marL="285750" indent="-285750" algn="just">
              <a:lnSpc>
                <a:spcPct val="114000"/>
              </a:lnSpc>
              <a:buFont typeface="Wingdings" panose="05000000000000000000" pitchFamily="2" charset="2"/>
              <a:buChar char="Ø"/>
            </a:pPr>
            <a:endParaRPr lang="en-US" sz="2200" dirty="0">
              <a:solidFill>
                <a:schemeClr val="accent5">
                  <a:lumMod val="50000"/>
                </a:schemeClr>
              </a:solidFill>
            </a:endParaRPr>
          </a:p>
          <a:p>
            <a:pPr marL="285750" indent="-285750" algn="just">
              <a:lnSpc>
                <a:spcPct val="114000"/>
              </a:lnSpc>
              <a:buFont typeface="Wingdings" panose="05000000000000000000" pitchFamily="2" charset="2"/>
              <a:buChar char="Ø"/>
            </a:pPr>
            <a:r>
              <a:rPr lang="en-US" sz="2200" dirty="0">
                <a:solidFill>
                  <a:schemeClr val="accent5">
                    <a:lumMod val="50000"/>
                  </a:schemeClr>
                </a:solidFill>
              </a:rPr>
              <a:t>In the case of </a:t>
            </a:r>
            <a:r>
              <a:rPr lang="en-US" sz="2200" dirty="0" err="1">
                <a:solidFill>
                  <a:schemeClr val="accent5">
                    <a:lumMod val="50000"/>
                  </a:schemeClr>
                </a:solidFill>
              </a:rPr>
              <a:t>Pushpam</a:t>
            </a:r>
            <a:r>
              <a:rPr lang="en-US" sz="2200" dirty="0">
                <a:solidFill>
                  <a:schemeClr val="accent5">
                    <a:lumMod val="50000"/>
                  </a:schemeClr>
                </a:solidFill>
              </a:rPr>
              <a:t> Pharmaceuticals Company v. Collector of Central Excise , it was held that, when </a:t>
            </a:r>
            <a:r>
              <a:rPr lang="en-US" sz="2200" b="1" dirty="0">
                <a:solidFill>
                  <a:schemeClr val="accent5">
                    <a:lumMod val="50000"/>
                  </a:schemeClr>
                </a:solidFill>
              </a:rPr>
              <a:t>facts were known to both the parties</a:t>
            </a:r>
            <a:r>
              <a:rPr lang="en-US" sz="2200" dirty="0">
                <a:solidFill>
                  <a:schemeClr val="accent5">
                    <a:lumMod val="50000"/>
                  </a:schemeClr>
                </a:solidFill>
              </a:rPr>
              <a:t>, the omission by one to do what he might have done not that he must have done would not render it suppression. It is settled law that </a:t>
            </a:r>
            <a:r>
              <a:rPr lang="en-US" sz="2200" b="1" dirty="0">
                <a:solidFill>
                  <a:schemeClr val="accent5">
                    <a:lumMod val="50000"/>
                  </a:schemeClr>
                </a:solidFill>
              </a:rPr>
              <a:t>mere failure to declare does not amount to willful suppression</a:t>
            </a:r>
            <a:r>
              <a:rPr lang="en-US" sz="2200" dirty="0">
                <a:solidFill>
                  <a:schemeClr val="accent5">
                    <a:lumMod val="50000"/>
                  </a:schemeClr>
                </a:solidFill>
              </a:rPr>
              <a:t>. There must be </a:t>
            </a:r>
            <a:r>
              <a:rPr lang="en-US" sz="2200" b="1" dirty="0">
                <a:solidFill>
                  <a:schemeClr val="accent5">
                    <a:lumMod val="50000"/>
                  </a:schemeClr>
                </a:solidFill>
              </a:rPr>
              <a:t>some positive act</a:t>
            </a:r>
            <a:r>
              <a:rPr lang="en-US" sz="2200" dirty="0">
                <a:solidFill>
                  <a:schemeClr val="accent5">
                    <a:lumMod val="50000"/>
                  </a:schemeClr>
                </a:solidFill>
              </a:rPr>
              <a:t> from the side of the taxpayer to find willful suppression. </a:t>
            </a:r>
            <a:endParaRPr lang="en-IN" sz="2200" dirty="0">
              <a:solidFill>
                <a:schemeClr val="accent5">
                  <a:lumMod val="50000"/>
                </a:schemeClr>
              </a:solidFill>
            </a:endParaRPr>
          </a:p>
        </p:txBody>
      </p:sp>
      <p:sp>
        <p:nvSpPr>
          <p:cNvPr id="13" name="Rectangle 12">
            <a:extLst>
              <a:ext uri="{FF2B5EF4-FFF2-40B4-BE49-F238E27FC236}">
                <a16:creationId xmlns:a16="http://schemas.microsoft.com/office/drawing/2014/main" id="{5946CDBC-5F1F-40C8-A349-493EC100869D}"/>
              </a:ext>
            </a:extLst>
          </p:cNvPr>
          <p:cNvSpPr/>
          <p:nvPr/>
        </p:nvSpPr>
        <p:spPr>
          <a:xfrm>
            <a:off x="0" y="649"/>
            <a:ext cx="12192000" cy="6939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Century Gothic" panose="020B0502020202020204" pitchFamily="34" charset="0"/>
              </a:rPr>
              <a:t>Meaning of Suppression</a:t>
            </a:r>
          </a:p>
        </p:txBody>
      </p:sp>
      <p:sp>
        <p:nvSpPr>
          <p:cNvPr id="10" name="Date Placeholder 18">
            <a:extLst>
              <a:ext uri="{FF2B5EF4-FFF2-40B4-BE49-F238E27FC236}">
                <a16:creationId xmlns:a16="http://schemas.microsoft.com/office/drawing/2014/main" id="{36A51F37-1879-40F5-965A-516707945FE4}"/>
              </a:ext>
            </a:extLst>
          </p:cNvPr>
          <p:cNvSpPr>
            <a:spLocks noGrp="1"/>
          </p:cNvSpPr>
          <p:nvPr>
            <p:ph type="dt" sz="half" idx="10"/>
          </p:nvPr>
        </p:nvSpPr>
        <p:spPr>
          <a:xfrm>
            <a:off x="838200" y="6356350"/>
            <a:ext cx="2743200" cy="365125"/>
          </a:xfrm>
        </p:spPr>
        <p:txBody>
          <a:bodyPr/>
          <a:lstStyle/>
          <a:p>
            <a:fld id="{14411A1E-A6CB-4092-886B-66AB4D34857D}" type="datetime1">
              <a:rPr lang="en-IN" smtClean="0">
                <a:solidFill>
                  <a:schemeClr val="accent6">
                    <a:lumMod val="50000"/>
                  </a:schemeClr>
                </a:solidFill>
              </a:rPr>
              <a:t>23-04-2024</a:t>
            </a:fld>
            <a:endParaRPr lang="en-IN" dirty="0">
              <a:solidFill>
                <a:schemeClr val="accent6">
                  <a:lumMod val="50000"/>
                </a:schemeClr>
              </a:solidFill>
            </a:endParaRPr>
          </a:p>
        </p:txBody>
      </p:sp>
      <p:sp>
        <p:nvSpPr>
          <p:cNvPr id="11" name="Footer Placeholder 20">
            <a:extLst>
              <a:ext uri="{FF2B5EF4-FFF2-40B4-BE49-F238E27FC236}">
                <a16:creationId xmlns:a16="http://schemas.microsoft.com/office/drawing/2014/main" id="{7DF21588-7845-4898-948E-066FCEC996D0}"/>
              </a:ext>
            </a:extLst>
          </p:cNvPr>
          <p:cNvSpPr>
            <a:spLocks noGrp="1"/>
          </p:cNvSpPr>
          <p:nvPr>
            <p:ph type="ftr" sz="quarter" idx="11"/>
          </p:nvPr>
        </p:nvSpPr>
        <p:spPr>
          <a:xfrm>
            <a:off x="1943100" y="6357194"/>
            <a:ext cx="4114800" cy="365125"/>
          </a:xfrm>
        </p:spPr>
        <p:txBody>
          <a:bodyPr/>
          <a:lstStyle/>
          <a:p>
            <a:r>
              <a:rPr lang="en-IN" dirty="0">
                <a:solidFill>
                  <a:schemeClr val="accent6">
                    <a:lumMod val="50000"/>
                  </a:schemeClr>
                </a:solidFill>
              </a:rPr>
              <a:t>Shubham Khaitan [</a:t>
            </a:r>
            <a:r>
              <a:rPr lang="en-IN" dirty="0" err="1">
                <a:solidFill>
                  <a:schemeClr val="accent6">
                    <a:lumMod val="50000"/>
                  </a:schemeClr>
                </a:solidFill>
              </a:rPr>
              <a:t>B.Com</a:t>
            </a:r>
            <a:r>
              <a:rPr lang="en-IN" dirty="0">
                <a:solidFill>
                  <a:schemeClr val="accent6">
                    <a:lumMod val="50000"/>
                  </a:schemeClr>
                </a:solidFill>
              </a:rPr>
              <a:t>(Hons),LLB,FCA,ACS,CFA(US),DISA]</a:t>
            </a:r>
          </a:p>
        </p:txBody>
      </p:sp>
      <p:sp>
        <p:nvSpPr>
          <p:cNvPr id="12" name="Slide Number Placeholder 22">
            <a:extLst>
              <a:ext uri="{FF2B5EF4-FFF2-40B4-BE49-F238E27FC236}">
                <a16:creationId xmlns:a16="http://schemas.microsoft.com/office/drawing/2014/main" id="{563361E9-4C8C-4A0F-BC4E-69B5C8E98713}"/>
              </a:ext>
            </a:extLst>
          </p:cNvPr>
          <p:cNvSpPr>
            <a:spLocks noGrp="1"/>
          </p:cNvSpPr>
          <p:nvPr>
            <p:ph type="sldNum" sz="quarter" idx="12"/>
          </p:nvPr>
        </p:nvSpPr>
        <p:spPr>
          <a:xfrm>
            <a:off x="8610600" y="6356350"/>
            <a:ext cx="2743200" cy="365125"/>
          </a:xfrm>
        </p:spPr>
        <p:txBody>
          <a:bodyPr/>
          <a:lstStyle/>
          <a:p>
            <a:fld id="{B078DCBD-5159-46CD-BD21-49FD90C67918}" type="slidenum">
              <a:rPr lang="en-IN" smtClean="0">
                <a:solidFill>
                  <a:schemeClr val="accent6">
                    <a:lumMod val="50000"/>
                  </a:schemeClr>
                </a:solidFill>
              </a:rPr>
              <a:pPr/>
              <a:t>9</a:t>
            </a:fld>
            <a:endParaRPr lang="en-IN" dirty="0">
              <a:solidFill>
                <a:schemeClr val="accent6">
                  <a:lumMod val="50000"/>
                </a:schemeClr>
              </a:solidFill>
            </a:endParaRPr>
          </a:p>
        </p:txBody>
      </p:sp>
      <p:sp>
        <p:nvSpPr>
          <p:cNvPr id="14" name="TextBox 13">
            <a:extLst>
              <a:ext uri="{FF2B5EF4-FFF2-40B4-BE49-F238E27FC236}">
                <a16:creationId xmlns:a16="http://schemas.microsoft.com/office/drawing/2014/main" id="{3C3BEFCF-6405-48DD-8E7C-8EBC57FD98F3}"/>
              </a:ext>
            </a:extLst>
          </p:cNvPr>
          <p:cNvSpPr txBox="1"/>
          <p:nvPr/>
        </p:nvSpPr>
        <p:spPr>
          <a:xfrm>
            <a:off x="6417734" y="6391889"/>
            <a:ext cx="2670551" cy="276999"/>
          </a:xfrm>
          <a:prstGeom prst="rect">
            <a:avLst/>
          </a:prstGeom>
          <a:noFill/>
        </p:spPr>
        <p:txBody>
          <a:bodyPr wrap="square" rtlCol="0">
            <a:spAutoFit/>
          </a:bodyPr>
          <a:lstStyle/>
          <a:p>
            <a:r>
              <a:rPr lang="en-US" sz="1200" dirty="0">
                <a:solidFill>
                  <a:schemeClr val="accent6">
                    <a:lumMod val="50000"/>
                  </a:schemeClr>
                </a:solidFill>
              </a:rPr>
              <a:t>Shubham@cakhaitan.com</a:t>
            </a:r>
            <a:endParaRPr lang="en-IN" sz="1200" dirty="0">
              <a:solidFill>
                <a:schemeClr val="accent6">
                  <a:lumMod val="50000"/>
                </a:schemeClr>
              </a:solidFill>
            </a:endParaRPr>
          </a:p>
        </p:txBody>
      </p:sp>
      <p:sp>
        <p:nvSpPr>
          <p:cNvPr id="15" name="TextBox 14">
            <a:extLst>
              <a:ext uri="{FF2B5EF4-FFF2-40B4-BE49-F238E27FC236}">
                <a16:creationId xmlns:a16="http://schemas.microsoft.com/office/drawing/2014/main" id="{B65D2119-3838-4DC4-A82F-3DF538B977F0}"/>
              </a:ext>
            </a:extLst>
          </p:cNvPr>
          <p:cNvSpPr txBox="1"/>
          <p:nvPr/>
        </p:nvSpPr>
        <p:spPr>
          <a:xfrm>
            <a:off x="8849032" y="6381170"/>
            <a:ext cx="2670551" cy="276999"/>
          </a:xfrm>
          <a:prstGeom prst="rect">
            <a:avLst/>
          </a:prstGeom>
          <a:noFill/>
        </p:spPr>
        <p:txBody>
          <a:bodyPr wrap="square" rtlCol="0">
            <a:spAutoFit/>
          </a:bodyPr>
          <a:lstStyle/>
          <a:p>
            <a:r>
              <a:rPr lang="en-US" sz="1200" dirty="0">
                <a:solidFill>
                  <a:schemeClr val="accent6">
                    <a:lumMod val="50000"/>
                  </a:schemeClr>
                </a:solidFill>
              </a:rPr>
              <a:t>+91 98319 12725</a:t>
            </a:r>
            <a:endParaRPr lang="en-IN" sz="1200" dirty="0">
              <a:solidFill>
                <a:schemeClr val="accent6">
                  <a:lumMod val="50000"/>
                </a:schemeClr>
              </a:solidFill>
            </a:endParaRPr>
          </a:p>
        </p:txBody>
      </p:sp>
    </p:spTree>
    <p:extLst>
      <p:ext uri="{BB962C8B-B14F-4D97-AF65-F5344CB8AC3E}">
        <p14:creationId xmlns:p14="http://schemas.microsoft.com/office/powerpoint/2010/main" val="2903673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5957</TotalTime>
  <Words>10952</Words>
  <Application>Microsoft Office PowerPoint</Application>
  <PresentationFormat>Widescreen</PresentationFormat>
  <Paragraphs>1050</Paragraphs>
  <Slides>60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Century Gothic</vt:lpstr>
      <vt:lpstr>CIDFont+F2</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Shubham Khaitan</dc:creator>
  <cp:lastModifiedBy>Shubham Khaitan</cp:lastModifiedBy>
  <cp:revision>1186</cp:revision>
  <dcterms:created xsi:type="dcterms:W3CDTF">2016-07-24T16:17:37Z</dcterms:created>
  <dcterms:modified xsi:type="dcterms:W3CDTF">2024-04-23T09:07:25Z</dcterms:modified>
</cp:coreProperties>
</file>